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7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80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35E6"/>
    <a:srgbClr val="DDD203"/>
    <a:srgbClr val="00F301"/>
    <a:srgbClr val="00C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/>
    <p:restoredTop sz="91484"/>
  </p:normalViewPr>
  <p:slideViewPr>
    <p:cSldViewPr snapToGrid="0" snapToObjects="1">
      <p:cViewPr varScale="1">
        <p:scale>
          <a:sx n="115" d="100"/>
          <a:sy n="115" d="100"/>
        </p:scale>
        <p:origin x="20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image" Target="../media/image6.png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image" Target="../media/image6.png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7.emf"/><Relationship Id="rId4" Type="http://schemas.openxmlformats.org/officeDocument/2006/relationships/image" Target="../media/image19.png"/><Relationship Id="rId9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8.png"/><Relationship Id="rId5" Type="http://schemas.openxmlformats.org/officeDocument/2006/relationships/image" Target="../media/image29.emf"/><Relationship Id="rId4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8C0E-6832-074D-BBD9-5F4E4085A201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524DA-5233-E047-818D-2F715EAA0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7E96C757-271F-CF42-B339-C6D6BB74245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1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1E8D7594-61D9-674A-9B06-FB387B5DC7D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4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839F797C-F4A2-FB4B-9C0C-E03DB62B877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395CEE5D-D813-B544-805F-49A5295924E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6448B647-5B79-7646-8ADC-D42630B5E5FD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sz="1600"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0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245-C696-BC48-A093-09C31B30B06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4D64-6D6A-A949-85F4-7FD739F6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9.png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5.png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9.png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0.png"/><Relationship Id="rId2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9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4.e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0.png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0.png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42.png"/><Relationship Id="rId25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39.png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4.png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40.png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6.png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42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39.png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7.png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40.png"/><Relationship Id="rId18" Type="http://schemas.openxmlformats.org/officeDocument/2006/relationships/oleObject" Target="../embeddings/oleObject8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8.png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42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39.png"/><Relationship Id="rId24" Type="http://schemas.openxmlformats.org/officeDocument/2006/relationships/oleObject" Target="../embeddings/oleObject92.bin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9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3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How are you doing with graphs of motion?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823" y="1959429"/>
            <a:ext cx="5387849" cy="30561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graph(s) to the right best match the following descriptions?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An object moves with constant velocity.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An object moves backwards, then stops suddenly, then begins to speed up moving forward.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An object moves with positive acceleration.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An object moves forwards, stops suddenly, then moves backwards to its initial spot.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An object decelerates backwards, stops, then moves backwards at a constant velocity.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2705" b="25067"/>
          <a:stretch/>
        </p:blipFill>
        <p:spPr>
          <a:xfrm>
            <a:off x="5648326" y="1959429"/>
            <a:ext cx="3327895" cy="3876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54831" y="3538036"/>
            <a:ext cx="1160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Graph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6425" y="2730201"/>
            <a:ext cx="1160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Graph #5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004" y="3287163"/>
            <a:ext cx="1160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Graph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4631" y="4070894"/>
            <a:ext cx="1160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Graph #7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3991" y="4562645"/>
            <a:ext cx="11608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Palatino Linotype" charset="0"/>
                <a:ea typeface="Palatino Linotype" charset="0"/>
                <a:cs typeface="Palatino Linotype" charset="0"/>
              </a:rPr>
              <a:t>Graph #4</a:t>
            </a:r>
          </a:p>
        </p:txBody>
      </p:sp>
    </p:spTree>
    <p:extLst>
      <p:ext uri="{BB962C8B-B14F-4D97-AF65-F5344CB8AC3E}">
        <p14:creationId xmlns:p14="http://schemas.microsoft.com/office/powerpoint/2010/main" val="39911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5" y="2092404"/>
            <a:ext cx="4274237" cy="43083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Displacement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equal to the area underneath a velocity vs. time graph.</a:t>
            </a:r>
          </a:p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 is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graph is a straight line. To find the area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rewritten two ways: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88226" y="5121527"/>
            <a:ext cx="3413671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9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Kinematics derivations:</a:t>
            </a:r>
            <a:b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displacement equation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937998" y="1711234"/>
            <a:ext cx="4454196" cy="3722065"/>
            <a:chOff x="3333" y="1056"/>
            <a:chExt cx="3419" cy="2806"/>
          </a:xfrm>
        </p:grpSpPr>
        <p:sp>
          <p:nvSpPr>
            <p:cNvPr id="5" name="Rectangle 48"/>
            <p:cNvSpPr>
              <a:spLocks/>
            </p:cNvSpPr>
            <p:nvPr/>
          </p:nvSpPr>
          <p:spPr bwMode="auto">
            <a:xfrm>
              <a:off x="4608" y="2448"/>
              <a:ext cx="1344" cy="672"/>
            </a:xfrm>
            <a:prstGeom prst="rect">
              <a:avLst/>
            </a:prstGeom>
            <a:solidFill>
              <a:srgbClr val="E4FF0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6" name="Line 49"/>
            <p:cNvSpPr>
              <a:spLocks noChangeShapeType="1"/>
            </p:cNvSpPr>
            <p:nvPr/>
          </p:nvSpPr>
          <p:spPr bwMode="auto">
            <a:xfrm>
              <a:off x="3595" y="1450"/>
              <a:ext cx="0" cy="17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3454" y="3147"/>
              <a:ext cx="329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 flipV="1">
              <a:off x="4156" y="1416"/>
              <a:ext cx="2210" cy="13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3595" y="2468"/>
              <a:ext cx="10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flipV="1">
              <a:off x="3595" y="1645"/>
              <a:ext cx="2385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>
              <a:off x="4612" y="2468"/>
              <a:ext cx="0" cy="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349" y="2332"/>
            <a:ext cx="193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3" imgW="152400" imgH="203200" progId="Equation.DSMT4">
                    <p:embed/>
                  </p:oleObj>
                </mc:Choice>
                <mc:Fallback>
                  <p:oleObj name="Equation" r:id="rId3" imgW="152400" imgH="203200" progId="Equation.DSMT4">
                    <p:embed/>
                    <p:pic>
                      <p:nvPicPr>
                        <p:cNvPr id="1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2332"/>
                          <a:ext cx="193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333" y="1551"/>
            <a:ext cx="225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Equation" r:id="rId5" imgW="177800" imgH="203200" progId="Equation.DSMT4">
                    <p:embed/>
                  </p:oleObj>
                </mc:Choice>
                <mc:Fallback>
                  <p:oleObj name="Equation" r:id="rId5" imgW="177800" imgH="203200" progId="Equation.DSMT4">
                    <p:embed/>
                    <p:pic>
                      <p:nvPicPr>
                        <p:cNvPr id="1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" y="1551"/>
                          <a:ext cx="225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541" y="3135"/>
            <a:ext cx="177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7" imgW="139700" imgH="203200" progId="Equation.DSMT4">
                    <p:embed/>
                  </p:oleObj>
                </mc:Choice>
                <mc:Fallback>
                  <p:oleObj name="Equation" r:id="rId7" imgW="139700" imgH="203200" progId="Equation.DSMT4">
                    <p:embed/>
                    <p:pic>
                      <p:nvPicPr>
                        <p:cNvPr id="1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" y="3135"/>
                          <a:ext cx="177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5858" y="3135"/>
            <a:ext cx="192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Equation" r:id="rId9" imgW="152400" imgH="203200" progId="Equation.DSMT4">
                    <p:embed/>
                  </p:oleObj>
                </mc:Choice>
                <mc:Fallback>
                  <p:oleObj name="Equation" r:id="rId9" imgW="152400" imgH="203200" progId="Equation.DSMT4">
                    <p:embed/>
                    <p:pic>
                      <p:nvPicPr>
                        <p:cNvPr id="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8" y="3135"/>
                          <a:ext cx="192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59"/>
            <p:cNvSpPr>
              <a:spLocks/>
            </p:cNvSpPr>
            <p:nvPr/>
          </p:nvSpPr>
          <p:spPr bwMode="auto">
            <a:xfrm rot="-5400000">
              <a:off x="5256" y="2904"/>
              <a:ext cx="96" cy="1296"/>
            </a:xfrm>
            <a:prstGeom prst="leftBrace">
              <a:avLst>
                <a:gd name="adj1" fmla="val 112500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5178" y="3642"/>
            <a:ext cx="254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Equation" r:id="rId11" imgW="190500" imgH="165100" progId="Equation.DSMT4">
                    <p:embed/>
                  </p:oleObj>
                </mc:Choice>
                <mc:Fallback>
                  <p:oleObj name="Equation" r:id="rId11" imgW="190500" imgH="165100" progId="Equation.DSMT4">
                    <p:embed/>
                    <p:pic>
                      <p:nvPicPr>
                        <p:cNvPr id="1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" y="3642"/>
                          <a:ext cx="254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9"/>
            <p:cNvGraphicFramePr>
              <a:graphicFrameLocks noChangeAspect="1"/>
            </p:cNvGraphicFramePr>
            <p:nvPr/>
          </p:nvGraphicFramePr>
          <p:xfrm>
            <a:off x="4656" y="2640"/>
            <a:ext cx="1192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Equation" r:id="rId13" imgW="1320800" imgH="431800" progId="Equation.DSMT4">
                    <p:embed/>
                  </p:oleObj>
                </mc:Choice>
                <mc:Fallback>
                  <p:oleObj name="Equation" r:id="rId13" imgW="1320800" imgH="431800" progId="Equation.DSMT4">
                    <p:embed/>
                    <p:pic>
                      <p:nvPicPr>
                        <p:cNvPr id="1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640"/>
                          <a:ext cx="1192" cy="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utoShape 62"/>
            <p:cNvSpPr>
              <a:spLocks/>
            </p:cNvSpPr>
            <p:nvPr/>
          </p:nvSpPr>
          <p:spPr bwMode="auto">
            <a:xfrm flipH="1">
              <a:off x="4656" y="1680"/>
              <a:ext cx="1296" cy="768"/>
            </a:xfrm>
            <a:prstGeom prst="rtTriangle">
              <a:avLst/>
            </a:prstGeom>
            <a:solidFill>
              <a:srgbClr val="E30D1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4032" y="1056"/>
            <a:ext cx="1502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Equation" r:id="rId15" imgW="1663700" imgH="901700" progId="Equation.DSMT4">
                    <p:embed/>
                  </p:oleObj>
                </mc:Choice>
                <mc:Fallback>
                  <p:oleObj name="Equation" r:id="rId15" imgW="1663700" imgH="901700" progId="Equation.DSMT4">
                    <p:embed/>
                    <p:pic>
                      <p:nvPicPr>
                        <p:cNvPr id="2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056"/>
                          <a:ext cx="1502" cy="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5376" y="1536"/>
              <a:ext cx="24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956287" y="4246601"/>
            <a:ext cx="109942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7"/>
          <p:cNvSpPr txBox="1">
            <a:spLocks/>
          </p:cNvSpPr>
          <p:nvPr/>
        </p:nvSpPr>
        <p:spPr bwMode="auto">
          <a:xfrm>
            <a:off x="3170237" y="5287376"/>
            <a:ext cx="491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or</a:t>
            </a:r>
            <a:endParaRPr lang="en-US" altLang="en-US" sz="1500" dirty="0">
              <a:solidFill>
                <a:srgbClr val="C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703719"/>
              </p:ext>
            </p:extLst>
          </p:nvPr>
        </p:nvGraphicFramePr>
        <p:xfrm>
          <a:off x="3776810" y="5057427"/>
          <a:ext cx="31781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7" imgW="1651000" imgH="419100" progId="Equation.DSMT4">
                  <p:embed/>
                </p:oleObj>
              </mc:Choice>
              <mc:Fallback>
                <p:oleObj name="Equation" r:id="rId17" imgW="1651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76810" y="5057427"/>
                        <a:ext cx="317817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80985"/>
              </p:ext>
            </p:extLst>
          </p:nvPr>
        </p:nvGraphicFramePr>
        <p:xfrm>
          <a:off x="457200" y="5087312"/>
          <a:ext cx="27130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9" imgW="1409700" imgH="419100" progId="Equation.DSMT4">
                  <p:embed/>
                </p:oleObj>
              </mc:Choice>
              <mc:Fallback>
                <p:oleObj name="Equation" r:id="rId19" imgW="1409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200" y="5087312"/>
                        <a:ext cx="27130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4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Kinematics derivations:       </a:t>
            </a:r>
            <a:b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the average-velocity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85" y="2059517"/>
            <a:ext cx="4216148" cy="33443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For a </a:t>
            </a:r>
            <a:r>
              <a:rPr lang="en-US" sz="2400" u="sng" dirty="0">
                <a:latin typeface="+mj-lt"/>
              </a:rPr>
              <a:t>constant acceleration</a:t>
            </a:r>
            <a:r>
              <a:rPr lang="en-US" sz="2400" dirty="0">
                <a:latin typeface="+mj-lt"/>
              </a:rPr>
              <a:t> situation:</a:t>
            </a: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area under the graph is still the net displacement, and using </a:t>
            </a:r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avg</a:t>
            </a:r>
            <a:r>
              <a:rPr lang="en-US" sz="2400" dirty="0">
                <a:latin typeface="+mj-lt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087641" y="1902763"/>
            <a:ext cx="4863478" cy="4027774"/>
            <a:chOff x="3708400" y="457200"/>
            <a:chExt cx="5838825" cy="4835525"/>
          </a:xfrm>
        </p:grpSpPr>
        <p:sp>
          <p:nvSpPr>
            <p:cNvPr id="4" name="Rectangle 48"/>
            <p:cNvSpPr>
              <a:spLocks/>
            </p:cNvSpPr>
            <p:nvPr/>
          </p:nvSpPr>
          <p:spPr bwMode="auto">
            <a:xfrm>
              <a:off x="6756400" y="3048000"/>
              <a:ext cx="2133600" cy="1066800"/>
            </a:xfrm>
            <a:prstGeom prst="rect">
              <a:avLst/>
            </a:prstGeom>
            <a:solidFill>
              <a:srgbClr val="E4FF0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5" name="Line 49"/>
            <p:cNvSpPr>
              <a:spLocks noChangeShapeType="1"/>
            </p:cNvSpPr>
            <p:nvPr/>
          </p:nvSpPr>
          <p:spPr bwMode="auto">
            <a:xfrm>
              <a:off x="5148263" y="1463675"/>
              <a:ext cx="0" cy="28019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" name="Line 51"/>
            <p:cNvSpPr>
              <a:spLocks noChangeShapeType="1"/>
            </p:cNvSpPr>
            <p:nvPr/>
          </p:nvSpPr>
          <p:spPr bwMode="auto">
            <a:xfrm flipV="1">
              <a:off x="6038850" y="1409700"/>
              <a:ext cx="3508375" cy="2101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Line 52"/>
            <p:cNvSpPr>
              <a:spLocks noChangeShapeType="1"/>
            </p:cNvSpPr>
            <p:nvPr/>
          </p:nvSpPr>
          <p:spPr bwMode="auto">
            <a:xfrm>
              <a:off x="5148263" y="3079750"/>
              <a:ext cx="16144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6762750" y="3079750"/>
              <a:ext cx="0" cy="1077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757738" y="2863850"/>
            <a:ext cx="306387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0" name="Equation" r:id="rId3" imgW="152400" imgH="203200" progId="Equation.DSMT4">
                    <p:embed/>
                  </p:oleObj>
                </mc:Choice>
                <mc:Fallback>
                  <p:oleObj name="Equation" r:id="rId3" imgW="152400" imgH="203200" progId="Equation.DSMT4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7738" y="2863850"/>
                          <a:ext cx="306387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4732338" y="1624013"/>
            <a:ext cx="3571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Equation" r:id="rId5" imgW="177800" imgH="203200" progId="Equation.DSMT4">
                    <p:embed/>
                  </p:oleObj>
                </mc:Choice>
                <mc:Fallback>
                  <p:oleObj name="Equation" r:id="rId5" imgW="177800" imgH="203200" progId="Equation.DSMT4">
                    <p:embed/>
                    <p:pic>
                      <p:nvPicPr>
                        <p:cNvPr id="1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338" y="1624013"/>
                          <a:ext cx="357187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6650038" y="4138613"/>
            <a:ext cx="2809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" name="Equation" r:id="rId7" imgW="139700" imgH="203200" progId="Equation.DSMT4">
                    <p:embed/>
                  </p:oleObj>
                </mc:Choice>
                <mc:Fallback>
                  <p:oleObj name="Equation" r:id="rId7" imgW="139700" imgH="203200" progId="Equation.DSMT4">
                    <p:embed/>
                    <p:pic>
                      <p:nvPicPr>
                        <p:cNvPr id="1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038" y="4138613"/>
                          <a:ext cx="280987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8740775" y="4138613"/>
            <a:ext cx="30480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" name="Equation" r:id="rId9" imgW="152400" imgH="203200" progId="Equation.DSMT4">
                    <p:embed/>
                  </p:oleObj>
                </mc:Choice>
                <mc:Fallback>
                  <p:oleObj name="Equation" r:id="rId9" imgW="152400" imgH="203200" progId="Equation.DSMT4">
                    <p:embed/>
                    <p:pic>
                      <p:nvPicPr>
                        <p:cNvPr id="1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0775" y="4138613"/>
                          <a:ext cx="30480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AutoShape 59"/>
            <p:cNvSpPr>
              <a:spLocks/>
            </p:cNvSpPr>
            <p:nvPr/>
          </p:nvSpPr>
          <p:spPr bwMode="auto">
            <a:xfrm rot="16200000">
              <a:off x="7785100" y="3771900"/>
              <a:ext cx="152400" cy="2057400"/>
            </a:xfrm>
            <a:prstGeom prst="leftBrace">
              <a:avLst>
                <a:gd name="adj1" fmla="val 112500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7661275" y="4943475"/>
            <a:ext cx="4032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4" name="Equation" r:id="rId11" imgW="190500" imgH="165100" progId="Equation.DSMT4">
                    <p:embed/>
                  </p:oleObj>
                </mc:Choice>
                <mc:Fallback>
                  <p:oleObj name="Equation" r:id="rId11" imgW="190500" imgH="165100" progId="Equation.DSMT4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1275" y="4943475"/>
                          <a:ext cx="403225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832600" y="3352800"/>
            <a:ext cx="189230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5" name="Equation" r:id="rId13" imgW="1320800" imgH="431800" progId="Equation.DSMT4">
                    <p:embed/>
                  </p:oleObj>
                </mc:Choice>
                <mc:Fallback>
                  <p:oleObj name="Equation" r:id="rId13" imgW="1320800" imgH="431800" progId="Equation.DSMT4">
                    <p:embed/>
                    <p:pic>
                      <p:nvPicPr>
                        <p:cNvPr id="1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2600" y="3352800"/>
                          <a:ext cx="1892300" cy="61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62"/>
            <p:cNvSpPr>
              <a:spLocks/>
            </p:cNvSpPr>
            <p:nvPr/>
          </p:nvSpPr>
          <p:spPr bwMode="auto">
            <a:xfrm flipH="1">
              <a:off x="6832600" y="1828800"/>
              <a:ext cx="2057400" cy="1219200"/>
            </a:xfrm>
            <a:prstGeom prst="rtTriangle">
              <a:avLst/>
            </a:prstGeom>
            <a:solidFill>
              <a:srgbClr val="E30D1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5565775" y="457200"/>
            <a:ext cx="2020888" cy="128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6" name="Equation" r:id="rId15" imgW="1409700" imgH="901700" progId="Equation.DSMT4">
                    <p:embed/>
                  </p:oleObj>
                </mc:Choice>
                <mc:Fallback>
                  <p:oleObj name="Equation" r:id="rId15" imgW="1409700" imgH="901700" progId="Equation.DSMT4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5775" y="457200"/>
                          <a:ext cx="2020888" cy="1289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53"/>
            <p:cNvSpPr>
              <a:spLocks noChangeShapeType="1"/>
            </p:cNvSpPr>
            <p:nvPr/>
          </p:nvSpPr>
          <p:spPr bwMode="auto">
            <a:xfrm flipV="1">
              <a:off x="5156200" y="2382838"/>
              <a:ext cx="3786188" cy="55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19" name="Object 11"/>
            <p:cNvGraphicFramePr>
              <a:graphicFrameLocks noChangeAspect="1"/>
            </p:cNvGraphicFramePr>
            <p:nvPr/>
          </p:nvGraphicFramePr>
          <p:xfrm>
            <a:off x="3708400" y="2209800"/>
            <a:ext cx="132715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7" name="Equation" r:id="rId17" imgW="863600" imgH="393700" progId="Equation.DSMT4">
                    <p:embed/>
                  </p:oleObj>
                </mc:Choice>
                <mc:Fallback>
                  <p:oleObj name="Equation" r:id="rId17" imgW="863600" imgH="393700" progId="Equation.DSMT4">
                    <p:embed/>
                    <p:pic>
                      <p:nvPicPr>
                        <p:cNvPr id="1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2209800"/>
                          <a:ext cx="1327150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ight Triangle 26"/>
            <p:cNvSpPr>
              <a:spLocks noChangeArrowheads="1"/>
            </p:cNvSpPr>
            <p:nvPr/>
          </p:nvSpPr>
          <p:spPr bwMode="auto">
            <a:xfrm flipV="1">
              <a:off x="6756400" y="2438400"/>
              <a:ext cx="1066800" cy="609600"/>
            </a:xfrm>
            <a:prstGeom prst="rtTriangle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21" name="Right Triangle 27"/>
            <p:cNvSpPr>
              <a:spLocks noChangeArrowheads="1"/>
            </p:cNvSpPr>
            <p:nvPr/>
          </p:nvSpPr>
          <p:spPr bwMode="auto">
            <a:xfrm flipH="1">
              <a:off x="7823200" y="1828800"/>
              <a:ext cx="1066800" cy="609600"/>
            </a:xfrm>
            <a:prstGeom prst="rt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41992"/>
              </p:ext>
            </p:extLst>
          </p:nvPr>
        </p:nvGraphicFramePr>
        <p:xfrm>
          <a:off x="2032315" y="2696152"/>
          <a:ext cx="16875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9" imgW="876300" imgH="419100" progId="Equation.DSMT4">
                  <p:embed/>
                </p:oleObj>
              </mc:Choice>
              <mc:Fallback>
                <p:oleObj name="Equation" r:id="rId19" imgW="876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32315" y="2696152"/>
                        <a:ext cx="1687513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77836"/>
              </p:ext>
            </p:extLst>
          </p:nvPr>
        </p:nvGraphicFramePr>
        <p:xfrm>
          <a:off x="2032000" y="4985375"/>
          <a:ext cx="16875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21" imgW="876300" imgH="266700" progId="Equation.DSMT4">
                  <p:embed/>
                </p:oleObj>
              </mc:Choice>
              <mc:Fallback>
                <p:oleObj name="Equation" r:id="rId21" imgW="876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32000" y="4985375"/>
                        <a:ext cx="168751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4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0247" y="2475384"/>
            <a:ext cx="831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We know from before that                       and                       for any constant acceleration situation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Kinematics derivations:</a:t>
            </a:r>
            <a:b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combination equation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16693"/>
              </p:ext>
            </p:extLst>
          </p:nvPr>
        </p:nvGraphicFramePr>
        <p:xfrm>
          <a:off x="5623470" y="4207783"/>
          <a:ext cx="1891927" cy="180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1168400" imgH="1117600" progId="Equation.DSMT4">
                  <p:embed/>
                </p:oleObj>
              </mc:Choice>
              <mc:Fallback>
                <p:oleObj name="Equation" r:id="rId3" imgW="11684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470" y="4207783"/>
                        <a:ext cx="1891927" cy="1801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342801"/>
              </p:ext>
            </p:extLst>
          </p:nvPr>
        </p:nvGraphicFramePr>
        <p:xfrm>
          <a:off x="3488142" y="2347642"/>
          <a:ext cx="1382082" cy="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876300" imgH="419100" progId="Equation.DSMT4">
                  <p:embed/>
                </p:oleObj>
              </mc:Choice>
              <mc:Fallback>
                <p:oleObj name="Equation" r:id="rId5" imgW="876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8142" y="2347642"/>
                        <a:ext cx="1382082" cy="65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032706"/>
              </p:ext>
            </p:extLst>
          </p:nvPr>
        </p:nvGraphicFramePr>
        <p:xfrm>
          <a:off x="5341616" y="2523755"/>
          <a:ext cx="1350537" cy="40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7" imgW="876300" imgH="266700" progId="Equation.DSMT4">
                  <p:embed/>
                </p:oleObj>
              </mc:Choice>
              <mc:Fallback>
                <p:oleObj name="Equation" r:id="rId7" imgW="876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1616" y="2523755"/>
                        <a:ext cx="1350537" cy="40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967"/>
              </p:ext>
            </p:extLst>
          </p:nvPr>
        </p:nvGraphicFramePr>
        <p:xfrm>
          <a:off x="7515397" y="3207928"/>
          <a:ext cx="1124802" cy="66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9" imgW="711200" imgH="419100" progId="Equation.DSMT4">
                  <p:embed/>
                </p:oleObj>
              </mc:Choice>
              <mc:Fallback>
                <p:oleObj name="Equation" r:id="rId9" imgW="711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5397" y="3207928"/>
                        <a:ext cx="1124802" cy="662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890" y="1615098"/>
            <a:ext cx="831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Note: you will never have to derive this for me, but you should know where it comes from!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47" y="3335670"/>
            <a:ext cx="831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We are going to combine these with the definition of acceleration                      to derive the third kinematic equation.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247" y="4232441"/>
            <a:ext cx="831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From                       and        we can write: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91545"/>
              </p:ext>
            </p:extLst>
          </p:nvPr>
        </p:nvGraphicFramePr>
        <p:xfrm>
          <a:off x="1388231" y="4281757"/>
          <a:ext cx="1350537" cy="40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1" imgW="876300" imgH="266700" progId="Equation.DSMT4">
                  <p:embed/>
                </p:oleObj>
              </mc:Choice>
              <mc:Fallback>
                <p:oleObj name="Equation" r:id="rId11" imgW="876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8231" y="4281757"/>
                        <a:ext cx="1350537" cy="40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87701"/>
              </p:ext>
            </p:extLst>
          </p:nvPr>
        </p:nvGraphicFramePr>
        <p:xfrm>
          <a:off x="3181562" y="4269428"/>
          <a:ext cx="4111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2" imgW="266700" imgH="266700" progId="Equation.DSMT4">
                  <p:embed/>
                </p:oleObj>
              </mc:Choice>
              <mc:Fallback>
                <p:oleObj name="Equation" r:id="rId12" imgW="266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81562" y="4269428"/>
                        <a:ext cx="4111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5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2843" y="4351403"/>
            <a:ext cx="2573292" cy="6048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Kinematics derivations: the combination equation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57733"/>
              </p:ext>
            </p:extLst>
          </p:nvPr>
        </p:nvGraphicFramePr>
        <p:xfrm>
          <a:off x="1926040" y="2256205"/>
          <a:ext cx="4320088" cy="261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374900" imgH="1435100" progId="Equation.DSMT4">
                  <p:embed/>
                </p:oleObj>
              </mc:Choice>
              <mc:Fallback>
                <p:oleObj name="Equation" r:id="rId3" imgW="2374900" imgH="14351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40" y="2256205"/>
                        <a:ext cx="4320088" cy="2618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590" y="1417638"/>
            <a:ext cx="831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Substituting this into                         yields: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591199"/>
              </p:ext>
            </p:extLst>
          </p:nvPr>
        </p:nvGraphicFramePr>
        <p:xfrm>
          <a:off x="2900255" y="1204448"/>
          <a:ext cx="1368616" cy="80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711200" imgH="419100" progId="Equation.DSMT4">
                  <p:embed/>
                </p:oleObj>
              </mc:Choice>
              <mc:Fallback>
                <p:oleObj name="Equation" r:id="rId5" imgW="711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255" y="1204448"/>
                        <a:ext cx="1368616" cy="80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9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/>
          </p:cNvSpPr>
          <p:nvPr/>
        </p:nvSpPr>
        <p:spPr bwMode="auto">
          <a:xfrm>
            <a:off x="1619846" y="1062990"/>
            <a:ext cx="59043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 college classes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derivations start with the fact that the acceleration is constant and use Calculus to derive the equations.  YOU WILL NEVER HAVE TO DUPLICATE THIS--it’s solely for your own edification and amusement.  </a:t>
            </a: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88292"/>
              </p:ext>
            </p:extLst>
          </p:nvPr>
        </p:nvGraphicFramePr>
        <p:xfrm>
          <a:off x="3104763" y="2887436"/>
          <a:ext cx="2636279" cy="258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1739900" imgH="1714500" progId="Equation.DSMT4">
                  <p:embed/>
                </p:oleObj>
              </mc:Choice>
              <mc:Fallback>
                <p:oleObj name="Equation" r:id="rId4" imgW="1739900" imgH="1714500" progId="Equation.DSMT4">
                  <p:embed/>
                  <p:pic>
                    <p:nvPicPr>
                      <p:cNvPr id="149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763" y="2887436"/>
                        <a:ext cx="2636279" cy="258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Rectangle 5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</p:spTree>
    <p:extLst>
      <p:ext uri="{BB962C8B-B14F-4D97-AF65-F5344CB8AC3E}">
        <p14:creationId xmlns:p14="http://schemas.microsoft.com/office/powerpoint/2010/main" val="195508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Text Box 2"/>
          <p:cNvSpPr txBox="1">
            <a:spLocks/>
          </p:cNvSpPr>
          <p:nvPr/>
        </p:nvSpPr>
        <p:spPr bwMode="auto">
          <a:xfrm>
            <a:off x="1284790" y="1062991"/>
            <a:ext cx="65975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Noting that if the initial time is t = 0 (i.e., the clock starts when the object passes    ) and the final time is just “t,” and with we denote the final velocity as just “v,” the previous equations</a:t>
            </a:r>
          </a:p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goes to:</a:t>
            </a:r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79906"/>
              </p:ext>
            </p:extLst>
          </p:nvPr>
        </p:nvGraphicFramePr>
        <p:xfrm>
          <a:off x="1352357" y="2060294"/>
          <a:ext cx="1271585" cy="311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825500" imgH="203200" progId="Equation.DSMT4">
                  <p:embed/>
                </p:oleObj>
              </mc:Choice>
              <mc:Fallback>
                <p:oleObj name="Equation" r:id="rId4" imgW="825500" imgH="203200" progId="Equation.DSMT4">
                  <p:embed/>
                  <p:pic>
                    <p:nvPicPr>
                      <p:cNvPr id="151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357" y="2060294"/>
                        <a:ext cx="1271585" cy="311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7323772" y="1114425"/>
          <a:ext cx="180023" cy="22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6" imgW="165100" imgH="203200" progId="Equation.DSMT4">
                  <p:embed/>
                </p:oleObj>
              </mc:Choice>
              <mc:Fallback>
                <p:oleObj name="Equation" r:id="rId6" imgW="165100" imgH="203200" progId="Equation.DSMT4">
                  <p:embed/>
                  <p:pic>
                    <p:nvPicPr>
                      <p:cNvPr id="151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772" y="1114425"/>
                        <a:ext cx="180023" cy="221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256152"/>
              </p:ext>
            </p:extLst>
          </p:nvPr>
        </p:nvGraphicFramePr>
        <p:xfrm>
          <a:off x="3533461" y="3197012"/>
          <a:ext cx="2969631" cy="25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8" imgW="2108200" imgH="1816100" progId="Equation.DSMT4">
                  <p:embed/>
                </p:oleObj>
              </mc:Choice>
              <mc:Fallback>
                <p:oleObj name="Equation" r:id="rId8" imgW="2108200" imgH="1816100" progId="Equation.DSMT4">
                  <p:embed/>
                  <p:pic>
                    <p:nvPicPr>
                      <p:cNvPr id="151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61" y="3197012"/>
                        <a:ext cx="2969631" cy="25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9" name="Text Box 7"/>
          <p:cNvSpPr txBox="1">
            <a:spLocks/>
          </p:cNvSpPr>
          <p:nvPr/>
        </p:nvSpPr>
        <p:spPr bwMode="auto">
          <a:xfrm>
            <a:off x="1284790" y="2625405"/>
            <a:ext cx="291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that, we can write:</a:t>
            </a:r>
          </a:p>
        </p:txBody>
      </p:sp>
      <p:sp>
        <p:nvSpPr>
          <p:cNvPr id="151560" name="Rectangle 6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160"/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12436"/>
              </p:ext>
            </p:extLst>
          </p:nvPr>
        </p:nvGraphicFramePr>
        <p:xfrm>
          <a:off x="3337825" y="2347614"/>
          <a:ext cx="2491497" cy="31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10" imgW="1587500" imgH="203200" progId="Equation.DSMT4">
                  <p:embed/>
                </p:oleObj>
              </mc:Choice>
              <mc:Fallback>
                <p:oleObj name="Equation" r:id="rId10" imgW="1587500" imgH="203200" progId="Equation.DSMT4">
                  <p:embed/>
                  <p:pic>
                    <p:nvPicPr>
                      <p:cNvPr id="151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825" y="2347614"/>
                        <a:ext cx="2491497" cy="316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29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2" y="229228"/>
            <a:ext cx="8796759" cy="89154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Using kinematic equations: step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562" y="1302833"/>
            <a:ext cx="8454669" cy="3600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frame of reference: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approaching a problem, the first thing to do is pick a frame of reference (often, but not always, the stationary Earth is a good reference frame)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you’ve chosen a reference frame, stick with it! Don’t change partway through – otherwise, your work will turn into gibberish.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your frame of reference with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both the zero position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positive directions </a:t>
            </a:r>
          </a:p>
          <a:p>
            <a:pPr lvl="1"/>
            <a:endParaRPr lang="en-US" sz="15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96367" y="5408134"/>
            <a:ext cx="1697999" cy="103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45110" y="4900774"/>
            <a:ext cx="0" cy="931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9840486">
            <a:off x="4654384" y="4621288"/>
            <a:ext cx="1697999" cy="931887"/>
            <a:chOff x="4100592" y="5398581"/>
            <a:chExt cx="2263999" cy="124251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100592" y="6075062"/>
              <a:ext cx="2263999" cy="138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832250" y="5398581"/>
              <a:ext cx="0" cy="12425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276938" y="512856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6878" y="4807581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9808" y="5502022"/>
            <a:ext cx="372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7400" y="4745053"/>
            <a:ext cx="3722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2054" y="5865805"/>
            <a:ext cx="316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is better?</a:t>
            </a:r>
          </a:p>
        </p:txBody>
      </p:sp>
    </p:spTree>
    <p:extLst>
      <p:ext uri="{BB962C8B-B14F-4D97-AF65-F5344CB8AC3E}">
        <p14:creationId xmlns:p14="http://schemas.microsoft.com/office/powerpoint/2010/main" val="132036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Why does it matter?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scalars vs. vectors?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is very important for vectors – always measured relative to your coordinate system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positive or negative, but don’t have direction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freeway speed limit is 65 mph, or the temperature of a room is 72 degrees Fahrenheit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positive or negative depending on their direction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my car’s velocity can be +65 mph or -65 mph depending on which direction I’m driving.</a:t>
            </a:r>
          </a:p>
        </p:txBody>
      </p:sp>
    </p:spTree>
    <p:extLst>
      <p:ext uri="{BB962C8B-B14F-4D97-AF65-F5344CB8AC3E}">
        <p14:creationId xmlns:p14="http://schemas.microsoft.com/office/powerpoint/2010/main" val="48368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Figure 2.24 on p51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34" y="1802341"/>
            <a:ext cx="5797296" cy="33443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graph represent if it is a: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vs. time graph?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vs. time graph?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012055" y="2445808"/>
            <a:ext cx="3543300" cy="2571750"/>
            <a:chOff x="762000" y="990600"/>
            <a:chExt cx="4724400" cy="3429000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219200" y="990600"/>
              <a:ext cx="0" cy="3429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914400" y="2667000"/>
              <a:ext cx="4572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143000" y="2667000"/>
              <a:ext cx="152400" cy="1524000"/>
              <a:chOff x="720" y="1680"/>
              <a:chExt cx="96" cy="960"/>
            </a:xfrm>
          </p:grpSpPr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143000" y="1143000"/>
              <a:ext cx="152400" cy="1524000"/>
              <a:chOff x="720" y="1680"/>
              <a:chExt cx="96" cy="960"/>
            </a:xfrm>
          </p:grpSpPr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720" y="206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720" y="2256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720" y="244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1219200" y="4191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1219200" y="3886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1219200" y="3581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1219200" y="3276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219200" y="2971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219200" y="2667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1219200" y="23622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1219200" y="20574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1219200" y="17526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1219200" y="14478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1219200" y="1143000"/>
              <a:ext cx="426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60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1981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2362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2743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124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3505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3886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4267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4648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5029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5410200" y="990600"/>
              <a:ext cx="0" cy="3429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1905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8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4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2667000" y="2667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4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667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3381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0" name="Equation" r:id="rId7" imgW="190500" imgH="152400" progId="Equation.DSMT4">
                    <p:embed/>
                  </p:oleObj>
                </mc:Choice>
                <mc:Fallback>
                  <p:oleObj name="Equation" r:id="rId7" imgW="190500" imgH="152400" progId="Equation.DSMT4">
                    <p:embed/>
                    <p:pic>
                      <p:nvPicPr>
                        <p:cNvPr id="4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4143375" y="2667000"/>
            <a:ext cx="2857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Equation" r:id="rId9" imgW="190500" imgH="152400" progId="Equation.DSMT4">
                    <p:embed/>
                  </p:oleObj>
                </mc:Choice>
                <mc:Fallback>
                  <p:oleObj name="Equation" r:id="rId9" imgW="190500" imgH="152400" progId="Equation.DSMT4">
                    <p:embed/>
                    <p:pic>
                      <p:nvPicPr>
                        <p:cNvPr id="4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5" y="2667000"/>
                          <a:ext cx="2857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4895850" y="26670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11" imgW="203200" imgH="152400" progId="Equation.DSMT4">
                    <p:embed/>
                  </p:oleObj>
                </mc:Choice>
                <mc:Fallback>
                  <p:oleObj name="Equation" r:id="rId11" imgW="203200" imgH="152400" progId="Equation.DSMT4">
                    <p:embed/>
                    <p:pic>
                      <p:nvPicPr>
                        <p:cNvPr id="4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26670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7"/>
            <p:cNvGraphicFramePr>
              <a:graphicFrameLocks noChangeAspect="1"/>
            </p:cNvGraphicFramePr>
            <p:nvPr/>
          </p:nvGraphicFramePr>
          <p:xfrm>
            <a:off x="762000" y="3124200"/>
            <a:ext cx="323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3" name="Equation" r:id="rId13" imgW="215900" imgH="152400" progId="Equation.DSMT4">
                    <p:embed/>
                  </p:oleObj>
                </mc:Choice>
                <mc:Fallback>
                  <p:oleObj name="Equation" r:id="rId13" imgW="215900" imgH="152400" progId="Equation.DSMT4">
                    <p:embed/>
                    <p:pic>
                      <p:nvPicPr>
                        <p:cNvPr id="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124200"/>
                          <a:ext cx="3238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8"/>
            <p:cNvGraphicFramePr>
              <a:graphicFrameLocks noChangeAspect="1"/>
            </p:cNvGraphicFramePr>
            <p:nvPr/>
          </p:nvGraphicFramePr>
          <p:xfrm>
            <a:off x="762000" y="3733800"/>
            <a:ext cx="304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Equation" r:id="rId15" imgW="203200" imgH="152400" progId="Equation.DSMT4">
                    <p:embed/>
                  </p:oleObj>
                </mc:Choice>
                <mc:Fallback>
                  <p:oleObj name="Equation" r:id="rId15" imgW="203200" imgH="152400" progId="Equation.DSMT4">
                    <p:embed/>
                    <p:pic>
                      <p:nvPicPr>
                        <p:cNvPr id="4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3733800"/>
                          <a:ext cx="3048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/>
          </p:nvGraphicFramePr>
          <p:xfrm>
            <a:off x="904875" y="19050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4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9050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904875" y="1295400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5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295400"/>
                          <a:ext cx="190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61"/>
            <p:cNvSpPr>
              <a:spLocks noChangeShapeType="1"/>
            </p:cNvSpPr>
            <p:nvPr/>
          </p:nvSpPr>
          <p:spPr bwMode="auto">
            <a:xfrm>
              <a:off x="1219200" y="3886200"/>
              <a:ext cx="914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>
              <a:off x="4114800" y="1447800"/>
              <a:ext cx="838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H="1">
              <a:off x="2286000" y="1524000"/>
              <a:ext cx="1676400" cy="2286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 flipV="1">
              <a:off x="2133600" y="38100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 flipH="1">
              <a:off x="3962400" y="1447800"/>
              <a:ext cx="1524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5045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FD37E0-414A-0A4B-98D4-2165D15754DA}"/>
              </a:ext>
            </a:extLst>
          </p:cNvPr>
          <p:cNvGrpSpPr/>
          <p:nvPr/>
        </p:nvGrpSpPr>
        <p:grpSpPr>
          <a:xfrm>
            <a:off x="262360" y="196770"/>
            <a:ext cx="8611564" cy="6458673"/>
            <a:chOff x="1143000" y="857250"/>
            <a:chExt cx="6858000" cy="5143500"/>
          </a:xfrm>
        </p:grpSpPr>
        <p:grpSp>
          <p:nvGrpSpPr>
            <p:cNvPr id="139278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39296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297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39298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39333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4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6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7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8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39299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39327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28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29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0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1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39332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39300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1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2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3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4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5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6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7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8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09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0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1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2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3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4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5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6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7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8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19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0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1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2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3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4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5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39326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39279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position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3926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7458204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2" name="Equation" r:id="rId4" imgW="127000" imgH="152400" progId="Equation.DSMT4">
                    <p:embed/>
                  </p:oleObj>
                </mc:Choice>
                <mc:Fallback>
                  <p:oleObj name="Equation" r:id="rId4" imgW="127000" imgH="152400" progId="Equation.DSMT4">
                    <p:embed/>
                    <p:pic>
                      <p:nvPicPr>
                        <p:cNvPr id="13926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320860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3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1392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594011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4" name="Equation" r:id="rId8" imgW="190500" imgH="152400" progId="Equation.DSMT4">
                    <p:embed/>
                  </p:oleObj>
                </mc:Choice>
                <mc:Fallback>
                  <p:oleObj name="Equation" r:id="rId8" imgW="190500" imgH="152400" progId="Equation.DSMT4">
                    <p:embed/>
                    <p:pic>
                      <p:nvPicPr>
                        <p:cNvPr id="13926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536092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5" name="Equation" r:id="rId10" imgW="190500" imgH="152400" progId="Equation.DSMT4">
                    <p:embed/>
                  </p:oleObj>
                </mc:Choice>
                <mc:Fallback>
                  <p:oleObj name="Equation" r:id="rId10" imgW="190500" imgH="152400" progId="Equation.DSMT4">
                    <p:embed/>
                    <p:pic>
                      <p:nvPicPr>
                        <p:cNvPr id="1392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403861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12" imgW="203200" imgH="152400" progId="Equation.DSMT4">
                    <p:embed/>
                  </p:oleObj>
                </mc:Choice>
                <mc:Fallback>
                  <p:oleObj name="Equation" r:id="rId12" imgW="203200" imgH="152400" progId="Equation.DSMT4">
                    <p:embed/>
                    <p:pic>
                      <p:nvPicPr>
                        <p:cNvPr id="1392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88177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14" imgW="215900" imgH="152400" progId="Equation.DSMT4">
                    <p:embed/>
                  </p:oleObj>
                </mc:Choice>
                <mc:Fallback>
                  <p:oleObj name="Equation" r:id="rId14" imgW="215900" imgH="152400" progId="Equation.DSMT4">
                    <p:embed/>
                    <p:pic>
                      <p:nvPicPr>
                        <p:cNvPr id="1392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0096906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8" name="Equation" r:id="rId16" imgW="203200" imgH="152400" progId="Equation.DSMT4">
                    <p:embed/>
                  </p:oleObj>
                </mc:Choice>
                <mc:Fallback>
                  <p:oleObj name="Equation" r:id="rId16" imgW="203200" imgH="152400" progId="Equation.DSMT4">
                    <p:embed/>
                    <p:pic>
                      <p:nvPicPr>
                        <p:cNvPr id="13927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350092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9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3927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44691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0" name="Equation" r:id="rId19" imgW="127000" imgH="152400" progId="Equation.DSMT4">
                    <p:embed/>
                  </p:oleObj>
                </mc:Choice>
                <mc:Fallback>
                  <p:oleObj name="Equation" r:id="rId19" imgW="127000" imgH="152400" progId="Equation.DSMT4">
                    <p:embed/>
                    <p:pic>
                      <p:nvPicPr>
                        <p:cNvPr id="13927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80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1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2.)</a:t>
              </a:r>
            </a:p>
          </p:txBody>
        </p:sp>
        <p:sp>
          <p:nvSpPr>
            <p:cNvPr id="139282" name="Text Box 3"/>
            <p:cNvSpPr txBox="1">
              <a:spLocks/>
            </p:cNvSpPr>
            <p:nvPr/>
          </p:nvSpPr>
          <p:spPr bwMode="auto">
            <a:xfrm>
              <a:off x="5034915" y="1842017"/>
              <a:ext cx="210883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standing still at x = 8 m</a:t>
              </a:r>
            </a:p>
          </p:txBody>
        </p:sp>
        <p:sp>
          <p:nvSpPr>
            <p:cNvPr id="139283" name="Text Box 3"/>
            <p:cNvSpPr txBox="1">
              <a:spLocks/>
            </p:cNvSpPr>
            <p:nvPr/>
          </p:nvSpPr>
          <p:spPr bwMode="auto">
            <a:xfrm>
              <a:off x="2308860" y="4920616"/>
              <a:ext cx="2005965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standing still at x = -8 m</a:t>
              </a:r>
            </a:p>
          </p:txBody>
        </p:sp>
        <p:sp>
          <p:nvSpPr>
            <p:cNvPr id="139284" name="Text Box 3"/>
            <p:cNvSpPr txBox="1">
              <a:spLocks/>
            </p:cNvSpPr>
            <p:nvPr/>
          </p:nvSpPr>
          <p:spPr bwMode="auto">
            <a:xfrm>
              <a:off x="4451985" y="3590807"/>
              <a:ext cx="186880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at origin at t =10 sec</a:t>
              </a:r>
            </a:p>
          </p:txBody>
        </p:sp>
        <p:sp>
          <p:nvSpPr>
            <p:cNvPr id="139285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6" name="Text Box 3"/>
            <p:cNvSpPr txBox="1">
              <a:spLocks/>
            </p:cNvSpPr>
            <p:nvPr/>
          </p:nvSpPr>
          <p:spPr bwMode="auto">
            <a:xfrm>
              <a:off x="3894773" y="4175880"/>
              <a:ext cx="2571750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constant, positive velocity while in negative region</a:t>
              </a:r>
            </a:p>
          </p:txBody>
        </p:sp>
        <p:sp>
          <p:nvSpPr>
            <p:cNvPr id="139287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88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3927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71978"/>
                </p:ext>
              </p:extLst>
            </p:nvPr>
          </p:nvGraphicFramePr>
          <p:xfrm>
            <a:off x="4057650" y="2630686"/>
            <a:ext cx="565785" cy="14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1" name="Equation" r:id="rId20" imgW="635000" imgH="165100" progId="Equation.DSMT4">
                    <p:embed/>
                  </p:oleObj>
                </mc:Choice>
                <mc:Fallback>
                  <p:oleObj name="Equation" r:id="rId20" imgW="635000" imgH="165100" progId="Equation.DSMT4">
                    <p:embed/>
                    <p:pic>
                      <p:nvPicPr>
                        <p:cNvPr id="139275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7650" y="2630686"/>
                          <a:ext cx="565785" cy="146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7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51944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2" name="Equation" r:id="rId22" imgW="635000" imgH="165100" progId="Equation.DSMT4">
                    <p:embed/>
                  </p:oleObj>
                </mc:Choice>
                <mc:Fallback>
                  <p:oleObj name="Equation" r:id="rId22" imgW="635000" imgH="165100" progId="Equation.DSMT4">
                    <p:embed/>
                    <p:pic>
                      <p:nvPicPr>
                        <p:cNvPr id="139276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89" name="Text Box 3"/>
            <p:cNvSpPr txBox="1">
              <a:spLocks/>
            </p:cNvSpPr>
            <p:nvPr/>
          </p:nvSpPr>
          <p:spPr bwMode="auto">
            <a:xfrm>
              <a:off x="4983480" y="2708910"/>
              <a:ext cx="2571750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constant, positive velocity while in positive region</a:t>
              </a:r>
            </a:p>
          </p:txBody>
        </p:sp>
        <p:sp>
          <p:nvSpPr>
            <p:cNvPr id="139290" name="Freeform 72"/>
            <p:cNvSpPr>
              <a:spLocks noChangeArrowheads="1"/>
            </p:cNvSpPr>
            <p:nvPr/>
          </p:nvSpPr>
          <p:spPr bwMode="auto">
            <a:xfrm>
              <a:off x="4940618" y="278713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graphicFrame>
          <p:nvGraphicFramePr>
            <p:cNvPr id="13927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530116"/>
                </p:ext>
              </p:extLst>
            </p:nvPr>
          </p:nvGraphicFramePr>
          <p:xfrm>
            <a:off x="2386012" y="1680210"/>
            <a:ext cx="1848446" cy="38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3" name="Equation" r:id="rId24" imgW="1866900" imgH="393700" progId="Equation.DSMT4">
                    <p:embed/>
                  </p:oleObj>
                </mc:Choice>
                <mc:Fallback>
                  <p:oleObj name="Equation" r:id="rId24" imgW="1866900" imgH="393700" progId="Equation.DSMT4">
                    <p:embed/>
                    <p:pic>
                      <p:nvPicPr>
                        <p:cNvPr id="139277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012" y="1680210"/>
                          <a:ext cx="1848446" cy="388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291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92" name="Text Box 3"/>
            <p:cNvSpPr txBox="1">
              <a:spLocks/>
            </p:cNvSpPr>
            <p:nvPr/>
          </p:nvSpPr>
          <p:spPr bwMode="auto">
            <a:xfrm>
              <a:off x="1691640" y="4612006"/>
              <a:ext cx="1594485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215" dirty="0"/>
                <a:t>acceleration non-zero</a:t>
              </a:r>
            </a:p>
          </p:txBody>
        </p:sp>
        <p:sp>
          <p:nvSpPr>
            <p:cNvPr id="139293" name="Text Box 3"/>
            <p:cNvSpPr txBox="1">
              <a:spLocks/>
            </p:cNvSpPr>
            <p:nvPr/>
          </p:nvSpPr>
          <p:spPr bwMode="auto">
            <a:xfrm>
              <a:off x="2411730" y="3840481"/>
              <a:ext cx="1543050" cy="27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215"/>
                <a:t>acceleration zero</a:t>
              </a:r>
            </a:p>
          </p:txBody>
        </p:sp>
        <p:sp>
          <p:nvSpPr>
            <p:cNvPr id="139294" name="Freeform 72"/>
            <p:cNvSpPr>
              <a:spLocks noChangeArrowheads="1"/>
            </p:cNvSpPr>
            <p:nvPr/>
          </p:nvSpPr>
          <p:spPr bwMode="auto">
            <a:xfrm>
              <a:off x="3757613" y="3951923"/>
              <a:ext cx="154305" cy="171450"/>
            </a:xfrm>
            <a:custGeom>
              <a:avLst/>
              <a:gdLst>
                <a:gd name="T0" fmla="*/ 0 w 228600"/>
                <a:gd name="T1" fmla="*/ 25400 h 254000"/>
                <a:gd name="T2" fmla="*/ 101600 w 228600"/>
                <a:gd name="T3" fmla="*/ 25400 h 254000"/>
                <a:gd name="T4" fmla="*/ 114300 w 228600"/>
                <a:gd name="T5" fmla="*/ 177800 h 254000"/>
                <a:gd name="T6" fmla="*/ 228600 w 228600"/>
                <a:gd name="T7" fmla="*/ 254000 h 254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600"/>
                <a:gd name="T13" fmla="*/ 0 h 254000"/>
                <a:gd name="T14" fmla="*/ 228600 w 228600"/>
                <a:gd name="T15" fmla="*/ 254000 h 254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600" h="254000">
                  <a:moveTo>
                    <a:pt x="0" y="25400"/>
                  </a:moveTo>
                  <a:cubicBezTo>
                    <a:pt x="41275" y="12700"/>
                    <a:pt x="82550" y="0"/>
                    <a:pt x="101600" y="25400"/>
                  </a:cubicBezTo>
                  <a:cubicBezTo>
                    <a:pt x="120650" y="50800"/>
                    <a:pt x="93133" y="139700"/>
                    <a:pt x="114300" y="177800"/>
                  </a:cubicBezTo>
                  <a:cubicBezTo>
                    <a:pt x="135467" y="215900"/>
                    <a:pt x="182033" y="234950"/>
                    <a:pt x="228600" y="254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39295" name="Freeform 73"/>
            <p:cNvSpPr>
              <a:spLocks noChangeArrowheads="1"/>
            </p:cNvSpPr>
            <p:nvPr/>
          </p:nvSpPr>
          <p:spPr bwMode="auto">
            <a:xfrm>
              <a:off x="3183255" y="4749165"/>
              <a:ext cx="154305" cy="171450"/>
            </a:xfrm>
            <a:custGeom>
              <a:avLst/>
              <a:gdLst>
                <a:gd name="T0" fmla="*/ 0 w 228600"/>
                <a:gd name="T1" fmla="*/ 25400 h 254000"/>
                <a:gd name="T2" fmla="*/ 101600 w 228600"/>
                <a:gd name="T3" fmla="*/ 25400 h 254000"/>
                <a:gd name="T4" fmla="*/ 114300 w 228600"/>
                <a:gd name="T5" fmla="*/ 177800 h 254000"/>
                <a:gd name="T6" fmla="*/ 228600 w 228600"/>
                <a:gd name="T7" fmla="*/ 254000 h 254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600"/>
                <a:gd name="T13" fmla="*/ 0 h 254000"/>
                <a:gd name="T14" fmla="*/ 228600 w 228600"/>
                <a:gd name="T15" fmla="*/ 254000 h 254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600" h="254000">
                  <a:moveTo>
                    <a:pt x="0" y="25400"/>
                  </a:moveTo>
                  <a:cubicBezTo>
                    <a:pt x="41275" y="12700"/>
                    <a:pt x="82550" y="0"/>
                    <a:pt x="101600" y="25400"/>
                  </a:cubicBezTo>
                  <a:cubicBezTo>
                    <a:pt x="120650" y="50800"/>
                    <a:pt x="93133" y="139700"/>
                    <a:pt x="114300" y="177800"/>
                  </a:cubicBezTo>
                  <a:cubicBezTo>
                    <a:pt x="135467" y="215900"/>
                    <a:pt x="182033" y="234950"/>
                    <a:pt x="228600" y="2540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</p:grpSp>
    </p:spTree>
    <p:extLst>
      <p:ext uri="{BB962C8B-B14F-4D97-AF65-F5344CB8AC3E}">
        <p14:creationId xmlns:p14="http://schemas.microsoft.com/office/powerpoint/2010/main" val="350057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General announcements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770" y="1417638"/>
            <a:ext cx="869823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Turn in </a:t>
            </a:r>
            <a:r>
              <a:rPr lang="en-US" sz="2000" dirty="0" err="1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hmwk</a:t>
            </a:r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marL="257175" indent="-257175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Questions on expectations, calendar, or class Website?</a:t>
            </a:r>
          </a:p>
          <a:p>
            <a:pPr marL="257175" indent="-257175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Today: intro to kinematics and graphs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Tomorrow: first lab! We’ll talk about write-ups etc. (this is a short one)</a:t>
            </a:r>
          </a:p>
          <a:p>
            <a:pPr marL="257175" indent="-257175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Big Note: If you email me for anything, please include in the message THE CLASS PERIOD you </a:t>
            </a:r>
            <a:r>
              <a:rPr lang="en-US" sz="200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are in.  </a:t>
            </a: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Otherwise, I have to scramble to figure out where you belong, that that just takes additional time.</a:t>
            </a:r>
          </a:p>
          <a:p>
            <a:pPr marL="257175" indent="-257175">
              <a:buFont typeface="Arial" charset="0"/>
              <a:buChar char="•"/>
            </a:pPr>
            <a:endParaRPr lang="en-US" sz="2000" dirty="0">
              <a:latin typeface="Times New Roman" panose="02020603050405020304" pitchFamily="18" charset="0"/>
              <a:ea typeface="Palatino Linotype" charset="0"/>
              <a:cs typeface="Times New Roman" panose="02020603050405020304" pitchFamily="18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Reminder: if you receive accommodations on tests, come talk to me so we can make a plan</a:t>
            </a:r>
          </a:p>
          <a:p>
            <a:pPr marL="600075" lvl="1" indent="-257175">
              <a:buFont typeface="Arial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Test 1 is Thursday, 9/5</a:t>
            </a:r>
          </a:p>
          <a:p>
            <a:pPr marL="257175" indent="-257175">
              <a:buFont typeface="Arial" charset="0"/>
              <a:buChar char="•"/>
            </a:pPr>
            <a:endParaRPr lang="en-US" sz="1500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6EAD74-E4D4-5D49-8048-FDA148DF73D5}"/>
              </a:ext>
            </a:extLst>
          </p:cNvPr>
          <p:cNvGrpSpPr/>
          <p:nvPr/>
        </p:nvGrpSpPr>
        <p:grpSpPr>
          <a:xfrm>
            <a:off x="162046" y="121534"/>
            <a:ext cx="8742743" cy="6557058"/>
            <a:chOff x="1143000" y="857250"/>
            <a:chExt cx="6858000" cy="5143500"/>
          </a:xfrm>
        </p:grpSpPr>
        <p:grpSp>
          <p:nvGrpSpPr>
            <p:cNvPr id="141326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41340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1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41342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41377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8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9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0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1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82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41343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41371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2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3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4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5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1376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41344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5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6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7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8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49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0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1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2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3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4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5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6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7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8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59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0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1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2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3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4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5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6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7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8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69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1370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1327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velocity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413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923718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Equation" r:id="rId4" imgW="127000" imgH="152400" progId="Equation.DSMT4">
                    <p:embed/>
                  </p:oleObj>
                </mc:Choice>
                <mc:Fallback>
                  <p:oleObj name="Equation" r:id="rId4" imgW="127000" imgH="152400" progId="Equation.DSMT4">
                    <p:embed/>
                    <p:pic>
                      <p:nvPicPr>
                        <p:cNvPr id="1413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8690587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14131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286489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8" name="Equation" r:id="rId8" imgW="190500" imgH="152400" progId="Equation.DSMT4">
                    <p:embed/>
                  </p:oleObj>
                </mc:Choice>
                <mc:Fallback>
                  <p:oleObj name="Equation" r:id="rId8" imgW="190500" imgH="152400" progId="Equation.DSMT4">
                    <p:embed/>
                    <p:pic>
                      <p:nvPicPr>
                        <p:cNvPr id="1413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139513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9" name="Equation" r:id="rId10" imgW="190500" imgH="152400" progId="Equation.DSMT4">
                    <p:embed/>
                  </p:oleObj>
                </mc:Choice>
                <mc:Fallback>
                  <p:oleObj name="Equation" r:id="rId10" imgW="190500" imgH="152400" progId="Equation.DSMT4">
                    <p:embed/>
                    <p:pic>
                      <p:nvPicPr>
                        <p:cNvPr id="1413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250814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0" name="Equation" r:id="rId12" imgW="203200" imgH="152400" progId="Equation.DSMT4">
                    <p:embed/>
                  </p:oleObj>
                </mc:Choice>
                <mc:Fallback>
                  <p:oleObj name="Equation" r:id="rId12" imgW="203200" imgH="152400" progId="Equation.DSMT4">
                    <p:embed/>
                    <p:pic>
                      <p:nvPicPr>
                        <p:cNvPr id="14131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0977084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1" name="Equation" r:id="rId14" imgW="215900" imgH="152400" progId="Equation.DSMT4">
                    <p:embed/>
                  </p:oleObj>
                </mc:Choice>
                <mc:Fallback>
                  <p:oleObj name="Equation" r:id="rId14" imgW="215900" imgH="152400" progId="Equation.DSMT4">
                    <p:embed/>
                    <p:pic>
                      <p:nvPicPr>
                        <p:cNvPr id="1413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837771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2" name="Equation" r:id="rId16" imgW="203200" imgH="152400" progId="Equation.DSMT4">
                    <p:embed/>
                  </p:oleObj>
                </mc:Choice>
                <mc:Fallback>
                  <p:oleObj name="Equation" r:id="rId16" imgW="203200" imgH="152400" progId="Equation.DSMT4">
                    <p:embed/>
                    <p:pic>
                      <p:nvPicPr>
                        <p:cNvPr id="1413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14367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3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4132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382004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4" name="Equation" r:id="rId19" imgW="127000" imgH="152400" progId="Equation.DSMT4">
                    <p:embed/>
                  </p:oleObj>
                </mc:Choice>
                <mc:Fallback>
                  <p:oleObj name="Equation" r:id="rId19" imgW="127000" imgH="152400" progId="Equation.DSMT4">
                    <p:embed/>
                    <p:pic>
                      <p:nvPicPr>
                        <p:cNvPr id="14132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8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29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3.)</a:t>
              </a:r>
            </a:p>
          </p:txBody>
        </p:sp>
        <p:sp>
          <p:nvSpPr>
            <p:cNvPr id="141330" name="Text Box 3"/>
            <p:cNvSpPr txBox="1">
              <a:spLocks/>
            </p:cNvSpPr>
            <p:nvPr/>
          </p:nvSpPr>
          <p:spPr bwMode="auto">
            <a:xfrm>
              <a:off x="5634990" y="1834515"/>
              <a:ext cx="1868805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moving with constant velocity v = 8 m/s; you know its traveling in positive direction but you don’t know its coordinate</a:t>
              </a:r>
            </a:p>
          </p:txBody>
        </p:sp>
        <p:sp>
          <p:nvSpPr>
            <p:cNvPr id="141331" name="Text Box 3"/>
            <p:cNvSpPr txBox="1">
              <a:spLocks/>
            </p:cNvSpPr>
            <p:nvPr/>
          </p:nvSpPr>
          <p:spPr bwMode="auto">
            <a:xfrm>
              <a:off x="4451985" y="3590807"/>
              <a:ext cx="1303020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velocity zero at t = 10 sec point</a:t>
              </a:r>
            </a:p>
          </p:txBody>
        </p:sp>
        <p:sp>
          <p:nvSpPr>
            <p:cNvPr id="141332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3" name="Text Box 3"/>
            <p:cNvSpPr txBox="1">
              <a:spLocks/>
            </p:cNvSpPr>
            <p:nvPr/>
          </p:nvSpPr>
          <p:spPr bwMode="auto">
            <a:xfrm>
              <a:off x="3894772" y="4175880"/>
              <a:ext cx="2528888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changing velocity (accelerating) constantly; magnitude getting smaller with time</a:t>
              </a:r>
            </a:p>
          </p:txBody>
        </p:sp>
        <p:sp>
          <p:nvSpPr>
            <p:cNvPr id="141334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5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413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337486"/>
                </p:ext>
              </p:extLst>
            </p:nvPr>
          </p:nvGraphicFramePr>
          <p:xfrm>
            <a:off x="2322791" y="1680210"/>
            <a:ext cx="1950244" cy="388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5" name="Equation" r:id="rId20" imgW="1968500" imgH="393700" progId="Equation.DSMT4">
                    <p:embed/>
                  </p:oleObj>
                </mc:Choice>
                <mc:Fallback>
                  <p:oleObj name="Equation" r:id="rId20" imgW="1968500" imgH="393700" progId="Equation.DSMT4">
                    <p:embed/>
                    <p:pic>
                      <p:nvPicPr>
                        <p:cNvPr id="141323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791" y="1680210"/>
                          <a:ext cx="1950244" cy="388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36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1337" name="Text Box 3"/>
            <p:cNvSpPr txBox="1">
              <a:spLocks/>
            </p:cNvSpPr>
            <p:nvPr/>
          </p:nvSpPr>
          <p:spPr bwMode="auto">
            <a:xfrm>
              <a:off x="2205990" y="4714875"/>
              <a:ext cx="1903095" cy="102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velocity v = -8 m/s; you know it’s traveling in negative direction but you don’t know its coordinate</a:t>
              </a:r>
            </a:p>
          </p:txBody>
        </p:sp>
        <p:sp>
          <p:nvSpPr>
            <p:cNvPr id="141338" name="Text Box 3"/>
            <p:cNvSpPr txBox="1">
              <a:spLocks/>
            </p:cNvSpPr>
            <p:nvPr/>
          </p:nvSpPr>
          <p:spPr bwMode="auto">
            <a:xfrm>
              <a:off x="4820602" y="2959656"/>
              <a:ext cx="2065973" cy="46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accelerating </a:t>
              </a:r>
              <a:r>
                <a:rPr lang="mr-IN" altLang="en-US" sz="1215" dirty="0"/>
                <a:t>–</a:t>
              </a:r>
              <a:r>
                <a:rPr lang="en-US" altLang="en-US" sz="1215" dirty="0"/>
                <a:t> velocity getting bigger with time</a:t>
              </a:r>
            </a:p>
          </p:txBody>
        </p:sp>
        <p:sp>
          <p:nvSpPr>
            <p:cNvPr id="141339" name="Freeform 76"/>
            <p:cNvSpPr>
              <a:spLocks noChangeArrowheads="1"/>
            </p:cNvSpPr>
            <p:nvPr/>
          </p:nvSpPr>
          <p:spPr bwMode="auto">
            <a:xfrm>
              <a:off x="4777740" y="3037880"/>
              <a:ext cx="85725" cy="200382"/>
            </a:xfrm>
            <a:custGeom>
              <a:avLst/>
              <a:gdLst>
                <a:gd name="T0" fmla="*/ 127000 w 127000"/>
                <a:gd name="T1" fmla="*/ 255362 h 296333"/>
                <a:gd name="T2" fmla="*/ 50800 w 127000"/>
                <a:gd name="T3" fmla="*/ 255362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graphicFrame>
          <p:nvGraphicFramePr>
            <p:cNvPr id="14132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7398943"/>
                </p:ext>
              </p:extLst>
            </p:nvPr>
          </p:nvGraphicFramePr>
          <p:xfrm>
            <a:off x="3932278" y="2630686"/>
            <a:ext cx="634365" cy="14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" name="Equation" r:id="rId22" imgW="711200" imgH="165100" progId="Equation.DSMT4">
                    <p:embed/>
                  </p:oleObj>
                </mc:Choice>
                <mc:Fallback>
                  <p:oleObj name="Equation" r:id="rId22" imgW="711200" imgH="165100" progId="Equation.DSMT4">
                    <p:embed/>
                    <p:pic>
                      <p:nvPicPr>
                        <p:cNvPr id="141324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2278" y="2630686"/>
                          <a:ext cx="634365" cy="146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32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784684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" name="Equation" r:id="rId24" imgW="635000" imgH="165100" progId="Equation.DSMT4">
                    <p:embed/>
                  </p:oleObj>
                </mc:Choice>
                <mc:Fallback>
                  <p:oleObj name="Equation" r:id="rId24" imgW="635000" imgH="165100" progId="Equation.DSMT4">
                    <p:embed/>
                    <p:pic>
                      <p:nvPicPr>
                        <p:cNvPr id="141325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96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4E1140-DD04-5C44-A525-97D7F60986A8}"/>
              </a:ext>
            </a:extLst>
          </p:cNvPr>
          <p:cNvGrpSpPr/>
          <p:nvPr/>
        </p:nvGrpSpPr>
        <p:grpSpPr>
          <a:xfrm>
            <a:off x="185195" y="138896"/>
            <a:ext cx="8735028" cy="6551271"/>
            <a:chOff x="1143000" y="857250"/>
            <a:chExt cx="6858000" cy="5143500"/>
          </a:xfrm>
        </p:grpSpPr>
        <p:grpSp>
          <p:nvGrpSpPr>
            <p:cNvPr id="143374" name="Group 61"/>
            <p:cNvGrpSpPr>
              <a:grpSpLocks/>
            </p:cNvGrpSpPr>
            <p:nvPr/>
          </p:nvGrpSpPr>
          <p:grpSpPr bwMode="auto">
            <a:xfrm>
              <a:off x="1760220" y="1525905"/>
              <a:ext cx="5434965" cy="4076224"/>
              <a:chOff x="914400" y="990600"/>
              <a:chExt cx="4572000" cy="3429000"/>
            </a:xfrm>
          </p:grpSpPr>
          <p:sp>
            <p:nvSpPr>
              <p:cNvPr id="143386" name="Line 9"/>
              <p:cNvSpPr>
                <a:spLocks noChangeShapeType="1"/>
              </p:cNvSpPr>
              <p:nvPr/>
            </p:nvSpPr>
            <p:spPr bwMode="auto">
              <a:xfrm>
                <a:off x="1219200" y="990600"/>
                <a:ext cx="0" cy="3429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87" name="Line 10"/>
              <p:cNvSpPr>
                <a:spLocks noChangeShapeType="1"/>
              </p:cNvSpPr>
              <p:nvPr/>
            </p:nvSpPr>
            <p:spPr bwMode="auto">
              <a:xfrm>
                <a:off x="914400" y="2667000"/>
                <a:ext cx="45720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grpSp>
            <p:nvGrpSpPr>
              <p:cNvPr id="143388" name="Group 17"/>
              <p:cNvGrpSpPr>
                <a:grpSpLocks/>
              </p:cNvGrpSpPr>
              <p:nvPr/>
            </p:nvGrpSpPr>
            <p:grpSpPr bwMode="auto">
              <a:xfrm>
                <a:off x="1143000" y="2667000"/>
                <a:ext cx="152400" cy="1524000"/>
                <a:chOff x="720" y="1680"/>
                <a:chExt cx="96" cy="960"/>
              </a:xfrm>
            </p:grpSpPr>
            <p:sp>
              <p:nvSpPr>
                <p:cNvPr id="143423" name="Line 11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4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5" name="Line 13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6" name="Line 14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7" name="Line 15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8" name="Line 16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grpSp>
            <p:nvGrpSpPr>
              <p:cNvPr id="143389" name="Group 18"/>
              <p:cNvGrpSpPr>
                <a:grpSpLocks/>
              </p:cNvGrpSpPr>
              <p:nvPr/>
            </p:nvGrpSpPr>
            <p:grpSpPr bwMode="auto">
              <a:xfrm>
                <a:off x="1143000" y="1143000"/>
                <a:ext cx="152400" cy="1524000"/>
                <a:chOff x="720" y="1680"/>
                <a:chExt cx="96" cy="960"/>
              </a:xfrm>
            </p:grpSpPr>
            <p:sp>
              <p:nvSpPr>
                <p:cNvPr id="143417" name="Line 19"/>
                <p:cNvSpPr>
                  <a:spLocks noChangeShapeType="1"/>
                </p:cNvSpPr>
                <p:nvPr/>
              </p:nvSpPr>
              <p:spPr bwMode="auto">
                <a:xfrm>
                  <a:off x="720" y="168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18" name="Line 20"/>
                <p:cNvSpPr>
                  <a:spLocks noChangeShapeType="1"/>
                </p:cNvSpPr>
                <p:nvPr/>
              </p:nvSpPr>
              <p:spPr bwMode="auto">
                <a:xfrm>
                  <a:off x="720" y="187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19" name="Line 21"/>
                <p:cNvSpPr>
                  <a:spLocks noChangeShapeType="1"/>
                </p:cNvSpPr>
                <p:nvPr/>
              </p:nvSpPr>
              <p:spPr bwMode="auto">
                <a:xfrm>
                  <a:off x="720" y="206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0" name="Line 22"/>
                <p:cNvSpPr>
                  <a:spLocks noChangeShapeType="1"/>
                </p:cNvSpPr>
                <p:nvPr/>
              </p:nvSpPr>
              <p:spPr bwMode="auto">
                <a:xfrm>
                  <a:off x="720" y="225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1" name="Line 23"/>
                <p:cNvSpPr>
                  <a:spLocks noChangeShapeType="1"/>
                </p:cNvSpPr>
                <p:nvPr/>
              </p:nvSpPr>
              <p:spPr bwMode="auto">
                <a:xfrm>
                  <a:off x="720" y="244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  <p:sp>
              <p:nvSpPr>
                <p:cNvPr id="143422" name="Line 24"/>
                <p:cNvSpPr>
                  <a:spLocks noChangeShapeType="1"/>
                </p:cNvSpPr>
                <p:nvPr/>
              </p:nvSpPr>
              <p:spPr bwMode="auto">
                <a:xfrm>
                  <a:off x="720" y="2640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15"/>
                </a:p>
              </p:txBody>
            </p:sp>
          </p:grpSp>
          <p:sp>
            <p:nvSpPr>
              <p:cNvPr id="143390" name="Line 25"/>
              <p:cNvSpPr>
                <a:spLocks noChangeShapeType="1"/>
              </p:cNvSpPr>
              <p:nvPr/>
            </p:nvSpPr>
            <p:spPr bwMode="auto">
              <a:xfrm>
                <a:off x="1219200" y="4191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1" name="Line 26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2" name="Line 27"/>
              <p:cNvSpPr>
                <a:spLocks noChangeShapeType="1"/>
              </p:cNvSpPr>
              <p:nvPr/>
            </p:nvSpPr>
            <p:spPr bwMode="auto">
              <a:xfrm>
                <a:off x="1219200" y="3581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3" name="Line 28"/>
              <p:cNvSpPr>
                <a:spLocks noChangeShapeType="1"/>
              </p:cNvSpPr>
              <p:nvPr/>
            </p:nvSpPr>
            <p:spPr bwMode="auto">
              <a:xfrm>
                <a:off x="1219200" y="3276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4" name="Line 29"/>
              <p:cNvSpPr>
                <a:spLocks noChangeShapeType="1"/>
              </p:cNvSpPr>
              <p:nvPr/>
            </p:nvSpPr>
            <p:spPr bwMode="auto">
              <a:xfrm>
                <a:off x="1219200" y="2971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5" name="Line 30"/>
              <p:cNvSpPr>
                <a:spLocks noChangeShapeType="1"/>
              </p:cNvSpPr>
              <p:nvPr/>
            </p:nvSpPr>
            <p:spPr bwMode="auto">
              <a:xfrm>
                <a:off x="1219200" y="2667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6" name="Line 31"/>
              <p:cNvSpPr>
                <a:spLocks noChangeShapeType="1"/>
              </p:cNvSpPr>
              <p:nvPr/>
            </p:nvSpPr>
            <p:spPr bwMode="auto">
              <a:xfrm>
                <a:off x="1219200" y="23622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7" name="Line 32"/>
              <p:cNvSpPr>
                <a:spLocks noChangeShapeType="1"/>
              </p:cNvSpPr>
              <p:nvPr/>
            </p:nvSpPr>
            <p:spPr bwMode="auto">
              <a:xfrm>
                <a:off x="1219200" y="20574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8" name="Line 33"/>
              <p:cNvSpPr>
                <a:spLocks noChangeShapeType="1"/>
              </p:cNvSpPr>
              <p:nvPr/>
            </p:nvSpPr>
            <p:spPr bwMode="auto">
              <a:xfrm>
                <a:off x="1219200" y="17526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399" name="Line 34"/>
              <p:cNvSpPr>
                <a:spLocks noChangeShapeType="1"/>
              </p:cNvSpPr>
              <p:nvPr/>
            </p:nvSpPr>
            <p:spPr bwMode="auto">
              <a:xfrm>
                <a:off x="1219200" y="14478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0" name="Line 35"/>
              <p:cNvSpPr>
                <a:spLocks noChangeShapeType="1"/>
              </p:cNvSpPr>
              <p:nvPr/>
            </p:nvSpPr>
            <p:spPr bwMode="auto">
              <a:xfrm>
                <a:off x="1219200" y="1143000"/>
                <a:ext cx="4267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1" name="Line 37"/>
              <p:cNvSpPr>
                <a:spLocks noChangeShapeType="1"/>
              </p:cNvSpPr>
              <p:nvPr/>
            </p:nvSpPr>
            <p:spPr bwMode="auto">
              <a:xfrm>
                <a:off x="160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2" name="Line 38"/>
              <p:cNvSpPr>
                <a:spLocks noChangeShapeType="1"/>
              </p:cNvSpPr>
              <p:nvPr/>
            </p:nvSpPr>
            <p:spPr bwMode="auto">
              <a:xfrm>
                <a:off x="1981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3" name="Line 39"/>
              <p:cNvSpPr>
                <a:spLocks noChangeShapeType="1"/>
              </p:cNvSpPr>
              <p:nvPr/>
            </p:nvSpPr>
            <p:spPr bwMode="auto">
              <a:xfrm>
                <a:off x="2362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4" name="Line 40"/>
              <p:cNvSpPr>
                <a:spLocks noChangeShapeType="1"/>
              </p:cNvSpPr>
              <p:nvPr/>
            </p:nvSpPr>
            <p:spPr bwMode="auto">
              <a:xfrm>
                <a:off x="2743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5" name="Line 41"/>
              <p:cNvSpPr>
                <a:spLocks noChangeShapeType="1"/>
              </p:cNvSpPr>
              <p:nvPr/>
            </p:nvSpPr>
            <p:spPr bwMode="auto">
              <a:xfrm>
                <a:off x="3124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6" name="Line 42"/>
              <p:cNvSpPr>
                <a:spLocks noChangeShapeType="1"/>
              </p:cNvSpPr>
              <p:nvPr/>
            </p:nvSpPr>
            <p:spPr bwMode="auto">
              <a:xfrm>
                <a:off x="3505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7" name="Line 43"/>
              <p:cNvSpPr>
                <a:spLocks noChangeShapeType="1"/>
              </p:cNvSpPr>
              <p:nvPr/>
            </p:nvSpPr>
            <p:spPr bwMode="auto">
              <a:xfrm>
                <a:off x="3886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8" name="Line 44"/>
              <p:cNvSpPr>
                <a:spLocks noChangeShapeType="1"/>
              </p:cNvSpPr>
              <p:nvPr/>
            </p:nvSpPr>
            <p:spPr bwMode="auto">
              <a:xfrm>
                <a:off x="4267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09" name="Line 45"/>
              <p:cNvSpPr>
                <a:spLocks noChangeShapeType="1"/>
              </p:cNvSpPr>
              <p:nvPr/>
            </p:nvSpPr>
            <p:spPr bwMode="auto">
              <a:xfrm>
                <a:off x="4648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0" name="Line 46"/>
              <p:cNvSpPr>
                <a:spLocks noChangeShapeType="1"/>
              </p:cNvSpPr>
              <p:nvPr/>
            </p:nvSpPr>
            <p:spPr bwMode="auto">
              <a:xfrm>
                <a:off x="5029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1" name="Line 50"/>
              <p:cNvSpPr>
                <a:spLocks noChangeShapeType="1"/>
              </p:cNvSpPr>
              <p:nvPr/>
            </p:nvSpPr>
            <p:spPr bwMode="auto">
              <a:xfrm>
                <a:off x="5410200" y="990600"/>
                <a:ext cx="0" cy="3429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2" name="Line 61"/>
              <p:cNvSpPr>
                <a:spLocks noChangeShapeType="1"/>
              </p:cNvSpPr>
              <p:nvPr/>
            </p:nvSpPr>
            <p:spPr bwMode="auto">
              <a:xfrm>
                <a:off x="1219200" y="3886200"/>
                <a:ext cx="9144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3" name="Line 62"/>
              <p:cNvSpPr>
                <a:spLocks noChangeShapeType="1"/>
              </p:cNvSpPr>
              <p:nvPr/>
            </p:nvSpPr>
            <p:spPr bwMode="auto">
              <a:xfrm>
                <a:off x="4114800" y="1447800"/>
                <a:ext cx="8382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4" name="Line 63"/>
              <p:cNvSpPr>
                <a:spLocks noChangeShapeType="1"/>
              </p:cNvSpPr>
              <p:nvPr/>
            </p:nvSpPr>
            <p:spPr bwMode="auto">
              <a:xfrm flipH="1">
                <a:off x="2286000" y="1524000"/>
                <a:ext cx="1676400" cy="2286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5" name="Line 67"/>
              <p:cNvSpPr>
                <a:spLocks noChangeShapeType="1"/>
              </p:cNvSpPr>
              <p:nvPr/>
            </p:nvSpPr>
            <p:spPr bwMode="auto">
              <a:xfrm flipV="1">
                <a:off x="2133600" y="38100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  <p:sp>
            <p:nvSpPr>
              <p:cNvPr id="143416" name="Line 68"/>
              <p:cNvSpPr>
                <a:spLocks noChangeShapeType="1"/>
              </p:cNvSpPr>
              <p:nvPr/>
            </p:nvSpPr>
            <p:spPr bwMode="auto">
              <a:xfrm flipH="1">
                <a:off x="3962400" y="1447800"/>
                <a:ext cx="152400" cy="762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15"/>
              </a:p>
            </p:txBody>
          </p:sp>
        </p:grpSp>
        <p:sp>
          <p:nvSpPr>
            <p:cNvPr id="143375" name="Text Box 3"/>
            <p:cNvSpPr txBox="1">
              <a:spLocks/>
            </p:cNvSpPr>
            <p:nvPr/>
          </p:nvSpPr>
          <p:spPr bwMode="auto">
            <a:xfrm>
              <a:off x="1434465" y="1062990"/>
              <a:ext cx="560641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620"/>
                <a:t>1.) As </a:t>
              </a:r>
              <a:r>
                <a:rPr lang="en-US" altLang="en-US" sz="1620" i="1">
                  <a:solidFill>
                    <a:srgbClr val="E30D18"/>
                  </a:solidFill>
                </a:rPr>
                <a:t>acceleration versus time</a:t>
              </a:r>
              <a:r>
                <a:rPr lang="en-US" altLang="en-US" sz="1620"/>
                <a:t> graph:</a:t>
              </a: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398072"/>
                </p:ext>
              </p:extLst>
            </p:nvPr>
          </p:nvGraphicFramePr>
          <p:xfrm>
            <a:off x="2951797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0" name="Equation" r:id="rId4" imgW="127000" imgH="152400" progId="Equation.DSMT4">
                    <p:embed/>
                  </p:oleObj>
                </mc:Choice>
                <mc:Fallback>
                  <p:oleObj name="Equation" r:id="rId4" imgW="127000" imgH="152400" progId="Equation.DSMT4">
                    <p:embed/>
                    <p:pic>
                      <p:nvPicPr>
                        <p:cNvPr id="14336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797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872675"/>
                </p:ext>
              </p:extLst>
            </p:nvPr>
          </p:nvGraphicFramePr>
          <p:xfrm>
            <a:off x="3851910" y="353187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1" name="Equation" r:id="rId6" imgW="127000" imgH="152400" progId="Equation.DSMT4">
                    <p:embed/>
                  </p:oleObj>
                </mc:Choice>
                <mc:Fallback>
                  <p:oleObj name="Equation" r:id="rId6" imgW="127000" imgH="152400" progId="Equation.DSMT4">
                    <p:embed/>
                    <p:pic>
                      <p:nvPicPr>
                        <p:cNvPr id="14336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10" y="353187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809970"/>
                </p:ext>
              </p:extLst>
            </p:nvPr>
          </p:nvGraphicFramePr>
          <p:xfrm>
            <a:off x="4739164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2" name="Equation" r:id="rId8" imgW="190500" imgH="152400" progId="Equation.DSMT4">
                    <p:embed/>
                  </p:oleObj>
                </mc:Choice>
                <mc:Fallback>
                  <p:oleObj name="Equation" r:id="rId8" imgW="190500" imgH="152400" progId="Equation.DSMT4">
                    <p:embed/>
                    <p:pic>
                      <p:nvPicPr>
                        <p:cNvPr id="1433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164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071174"/>
                </p:ext>
              </p:extLst>
            </p:nvPr>
          </p:nvGraphicFramePr>
          <p:xfrm>
            <a:off x="5652136" y="3531870"/>
            <a:ext cx="19288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3" name="Equation" r:id="rId10" imgW="190500" imgH="152400" progId="Equation.DSMT4">
                    <p:embed/>
                  </p:oleObj>
                </mc:Choice>
                <mc:Fallback>
                  <p:oleObj name="Equation" r:id="rId10" imgW="190500" imgH="152400" progId="Equation.DSMT4">
                    <p:embed/>
                    <p:pic>
                      <p:nvPicPr>
                        <p:cNvPr id="1433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36" y="3531870"/>
                          <a:ext cx="19288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261818"/>
                </p:ext>
              </p:extLst>
            </p:nvPr>
          </p:nvGraphicFramePr>
          <p:xfrm>
            <a:off x="6526530" y="353187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4" name="Equation" r:id="rId12" imgW="203200" imgH="152400" progId="Equation.DSMT4">
                    <p:embed/>
                  </p:oleObj>
                </mc:Choice>
                <mc:Fallback>
                  <p:oleObj name="Equation" r:id="rId12" imgW="203200" imgH="152400" progId="Equation.DSMT4">
                    <p:embed/>
                    <p:pic>
                      <p:nvPicPr>
                        <p:cNvPr id="1433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6530" y="353187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1825011"/>
                </p:ext>
              </p:extLst>
            </p:nvPr>
          </p:nvGraphicFramePr>
          <p:xfrm>
            <a:off x="1833087" y="4149090"/>
            <a:ext cx="218599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5" name="Equation" r:id="rId14" imgW="215900" imgH="152400" progId="Equation.DSMT4">
                    <p:embed/>
                  </p:oleObj>
                </mc:Choice>
                <mc:Fallback>
                  <p:oleObj name="Equation" r:id="rId14" imgW="215900" imgH="152400" progId="Equation.DSMT4">
                    <p:embed/>
                    <p:pic>
                      <p:nvPicPr>
                        <p:cNvPr id="1433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7" y="4149090"/>
                          <a:ext cx="218599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724759"/>
                </p:ext>
              </p:extLst>
            </p:nvPr>
          </p:nvGraphicFramePr>
          <p:xfrm>
            <a:off x="1833086" y="4869180"/>
            <a:ext cx="205740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6" name="Equation" r:id="rId16" imgW="203200" imgH="152400" progId="Equation.DSMT4">
                    <p:embed/>
                  </p:oleObj>
                </mc:Choice>
                <mc:Fallback>
                  <p:oleObj name="Equation" r:id="rId16" imgW="203200" imgH="152400" progId="Equation.DSMT4">
                    <p:embed/>
                    <p:pic>
                      <p:nvPicPr>
                        <p:cNvPr id="14336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086" y="4869180"/>
                          <a:ext cx="205740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5262333"/>
                </p:ext>
              </p:extLst>
            </p:nvPr>
          </p:nvGraphicFramePr>
          <p:xfrm>
            <a:off x="1858804" y="270891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7" name="Equation" r:id="rId18" imgW="127000" imgH="152400" progId="Equation.DSMT4">
                    <p:embed/>
                  </p:oleObj>
                </mc:Choice>
                <mc:Fallback>
                  <p:oleObj name="Equation" r:id="rId18" imgW="127000" imgH="152400" progId="Equation.DSMT4">
                    <p:embed/>
                    <p:pic>
                      <p:nvPicPr>
                        <p:cNvPr id="14336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270891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710905"/>
                </p:ext>
              </p:extLst>
            </p:nvPr>
          </p:nvGraphicFramePr>
          <p:xfrm>
            <a:off x="1858804" y="1988820"/>
            <a:ext cx="128588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" name="Equation" r:id="rId19" imgW="127000" imgH="152400" progId="Equation.DSMT4">
                    <p:embed/>
                  </p:oleObj>
                </mc:Choice>
                <mc:Fallback>
                  <p:oleObj name="Equation" r:id="rId19" imgW="127000" imgH="152400" progId="Equation.DSMT4">
                    <p:embed/>
                    <p:pic>
                      <p:nvPicPr>
                        <p:cNvPr id="14337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804" y="1988820"/>
                          <a:ext cx="128588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76" name="Rectangle 58"/>
            <p:cNvSpPr>
              <a:spLocks noChangeArrowheads="1"/>
            </p:cNvSpPr>
            <p:nvPr/>
          </p:nvSpPr>
          <p:spPr bwMode="auto">
            <a:xfrm>
              <a:off x="1143000" y="857250"/>
              <a:ext cx="6858000" cy="5143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77" name="TextBox 59"/>
            <p:cNvSpPr txBox="1">
              <a:spLocks noChangeArrowheads="1"/>
            </p:cNvSpPr>
            <p:nvPr/>
          </p:nvSpPr>
          <p:spPr bwMode="auto">
            <a:xfrm>
              <a:off x="7603451" y="5743575"/>
              <a:ext cx="292068" cy="2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810"/>
                <a:t>4.)</a:t>
              </a:r>
            </a:p>
          </p:txBody>
        </p:sp>
        <p:sp>
          <p:nvSpPr>
            <p:cNvPr id="143378" name="Text Box 3"/>
            <p:cNvSpPr txBox="1">
              <a:spLocks/>
            </p:cNvSpPr>
            <p:nvPr/>
          </p:nvSpPr>
          <p:spPr bwMode="auto">
            <a:xfrm>
              <a:off x="5634990" y="1834515"/>
              <a:ext cx="2023110" cy="102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acceleration a = 8 m/s/s but you don’t know if body’s velocity magnitude is increasing or decreasing!</a:t>
              </a:r>
            </a:p>
          </p:txBody>
        </p:sp>
        <p:sp>
          <p:nvSpPr>
            <p:cNvPr id="143379" name="Text Box 3"/>
            <p:cNvSpPr txBox="1">
              <a:spLocks/>
            </p:cNvSpPr>
            <p:nvPr/>
          </p:nvSpPr>
          <p:spPr bwMode="auto">
            <a:xfrm>
              <a:off x="4451985" y="3590807"/>
              <a:ext cx="1611630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acceleration zero at t = 10 sec point</a:t>
              </a:r>
            </a:p>
          </p:txBody>
        </p:sp>
        <p:sp>
          <p:nvSpPr>
            <p:cNvPr id="143380" name="Freeform 65"/>
            <p:cNvSpPr>
              <a:spLocks noChangeArrowheads="1"/>
            </p:cNvSpPr>
            <p:nvPr/>
          </p:nvSpPr>
          <p:spPr bwMode="auto">
            <a:xfrm>
              <a:off x="4409123" y="3566160"/>
              <a:ext cx="85725" cy="200383"/>
            </a:xfrm>
            <a:custGeom>
              <a:avLst/>
              <a:gdLst>
                <a:gd name="T0" fmla="*/ 127000 w 127000"/>
                <a:gd name="T1" fmla="*/ 255365 h 296333"/>
                <a:gd name="T2" fmla="*/ 50800 w 127000"/>
                <a:gd name="T3" fmla="*/ 255365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1" name="Text Box 3"/>
            <p:cNvSpPr txBox="1">
              <a:spLocks/>
            </p:cNvSpPr>
            <p:nvPr/>
          </p:nvSpPr>
          <p:spPr bwMode="auto">
            <a:xfrm>
              <a:off x="3946207" y="4175880"/>
              <a:ext cx="2477453" cy="65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 dirty="0"/>
                <a:t>body changing acceleration(experiencing </a:t>
              </a:r>
              <a:r>
                <a:rPr lang="en-US" altLang="en-US" sz="1215" i="1" dirty="0"/>
                <a:t>jerk</a:t>
              </a:r>
              <a:r>
                <a:rPr lang="en-US" altLang="en-US" sz="1215" dirty="0"/>
                <a:t>) at constant rate</a:t>
              </a:r>
            </a:p>
          </p:txBody>
        </p:sp>
        <p:sp>
          <p:nvSpPr>
            <p:cNvPr id="143382" name="Freeform 67"/>
            <p:cNvSpPr>
              <a:spLocks noChangeArrowheads="1"/>
            </p:cNvSpPr>
            <p:nvPr/>
          </p:nvSpPr>
          <p:spPr bwMode="auto">
            <a:xfrm>
              <a:off x="3851910" y="4254104"/>
              <a:ext cx="85725" cy="199311"/>
            </a:xfrm>
            <a:custGeom>
              <a:avLst/>
              <a:gdLst>
                <a:gd name="T0" fmla="*/ 127000 w 127000"/>
                <a:gd name="T1" fmla="*/ 251289 h 296333"/>
                <a:gd name="T2" fmla="*/ 50800 w 127000"/>
                <a:gd name="T3" fmla="*/ 251289 h 296333"/>
                <a:gd name="T4" fmla="*/ 0 w 127000"/>
                <a:gd name="T5" fmla="*/ 0 h 296333"/>
                <a:gd name="T6" fmla="*/ 0 60000 65536"/>
                <a:gd name="T7" fmla="*/ 0 60000 65536"/>
                <a:gd name="T8" fmla="*/ 0 60000 65536"/>
                <a:gd name="T9" fmla="*/ 0 w 127000"/>
                <a:gd name="T10" fmla="*/ 0 h 296333"/>
                <a:gd name="T11" fmla="*/ 127000 w 127000"/>
                <a:gd name="T12" fmla="*/ 296333 h 296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296333">
                  <a:moveTo>
                    <a:pt x="127000" y="254000"/>
                  </a:moveTo>
                  <a:cubicBezTo>
                    <a:pt x="99483" y="275166"/>
                    <a:pt x="71967" y="296333"/>
                    <a:pt x="50800" y="254000"/>
                  </a:cubicBezTo>
                  <a:cubicBezTo>
                    <a:pt x="29633" y="2116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3" name="Freeform 68"/>
            <p:cNvSpPr>
              <a:spLocks noChangeArrowheads="1"/>
            </p:cNvSpPr>
            <p:nvPr/>
          </p:nvSpPr>
          <p:spPr bwMode="auto">
            <a:xfrm>
              <a:off x="4649152" y="2426017"/>
              <a:ext cx="540068" cy="728663"/>
            </a:xfrm>
            <a:custGeom>
              <a:avLst/>
              <a:gdLst>
                <a:gd name="T0" fmla="*/ 0 w 800100"/>
                <a:gd name="T1" fmla="*/ 1079500 h 1079500"/>
                <a:gd name="T2" fmla="*/ 0 w 800100"/>
                <a:gd name="T3" fmla="*/ 0 h 1079500"/>
                <a:gd name="T4" fmla="*/ 800100 w 800100"/>
                <a:gd name="T5" fmla="*/ 0 h 1079500"/>
                <a:gd name="T6" fmla="*/ 0 60000 65536"/>
                <a:gd name="T7" fmla="*/ 0 60000 65536"/>
                <a:gd name="T8" fmla="*/ 0 60000 65536"/>
                <a:gd name="T9" fmla="*/ 0 w 800100"/>
                <a:gd name="T10" fmla="*/ 0 h 1079500"/>
                <a:gd name="T11" fmla="*/ 800100 w 800100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100" h="1079500">
                  <a:moveTo>
                    <a:pt x="0" y="1079500"/>
                  </a:moveTo>
                  <a:lnTo>
                    <a:pt x="0" y="0"/>
                  </a:lnTo>
                  <a:lnTo>
                    <a:pt x="8001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>
                <a:solidFill>
                  <a:srgbClr val="FF0000"/>
                </a:solidFill>
              </a:endParaRPr>
            </a:p>
          </p:txBody>
        </p:sp>
        <p:graphicFrame>
          <p:nvGraphicFramePr>
            <p:cNvPr id="14337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939163"/>
                </p:ext>
              </p:extLst>
            </p:nvPr>
          </p:nvGraphicFramePr>
          <p:xfrm>
            <a:off x="2227421" y="1680211"/>
            <a:ext cx="2085261" cy="39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9" name="Equation" r:id="rId20" imgW="2184400" imgH="419100" progId="Equation.DSMT4">
                    <p:embed/>
                  </p:oleObj>
                </mc:Choice>
                <mc:Fallback>
                  <p:oleObj name="Equation" r:id="rId20" imgW="2184400" imgH="419100" progId="Equation.DSMT4">
                    <p:embed/>
                    <p:pic>
                      <p:nvPicPr>
                        <p:cNvPr id="143371" name="Object 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7421" y="1680211"/>
                          <a:ext cx="2085261" cy="398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84" name="Freeform 78"/>
            <p:cNvSpPr>
              <a:spLocks noChangeArrowheads="1"/>
            </p:cNvSpPr>
            <p:nvPr/>
          </p:nvSpPr>
          <p:spPr bwMode="auto">
            <a:xfrm>
              <a:off x="4310539" y="1864519"/>
              <a:ext cx="261461" cy="698659"/>
            </a:xfrm>
            <a:custGeom>
              <a:avLst/>
              <a:gdLst>
                <a:gd name="T0" fmla="*/ 6350 w 387350"/>
                <a:gd name="T1" fmla="*/ 107950 h 1035050"/>
                <a:gd name="T2" fmla="*/ 196850 w 387350"/>
                <a:gd name="T3" fmla="*/ 107950 h 1035050"/>
                <a:gd name="T4" fmla="*/ 31750 w 387350"/>
                <a:gd name="T5" fmla="*/ 755650 h 1035050"/>
                <a:gd name="T6" fmla="*/ 387350 w 387350"/>
                <a:gd name="T7" fmla="*/ 1035050 h 1035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7350"/>
                <a:gd name="T13" fmla="*/ 0 h 1035050"/>
                <a:gd name="T14" fmla="*/ 387350 w 387350"/>
                <a:gd name="T15" fmla="*/ 1035050 h 1035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7350" h="1035050">
                  <a:moveTo>
                    <a:pt x="6350" y="107950"/>
                  </a:moveTo>
                  <a:cubicBezTo>
                    <a:pt x="99483" y="53975"/>
                    <a:pt x="192617" y="0"/>
                    <a:pt x="196850" y="107950"/>
                  </a:cubicBezTo>
                  <a:cubicBezTo>
                    <a:pt x="201083" y="215900"/>
                    <a:pt x="0" y="601133"/>
                    <a:pt x="31750" y="755650"/>
                  </a:cubicBezTo>
                  <a:cubicBezTo>
                    <a:pt x="63500" y="910167"/>
                    <a:pt x="387350" y="1035050"/>
                    <a:pt x="387350" y="103505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sz="2160"/>
            </a:p>
          </p:txBody>
        </p:sp>
        <p:sp>
          <p:nvSpPr>
            <p:cNvPr id="143385" name="Text Box 3"/>
            <p:cNvSpPr txBox="1">
              <a:spLocks/>
            </p:cNvSpPr>
            <p:nvPr/>
          </p:nvSpPr>
          <p:spPr bwMode="auto">
            <a:xfrm>
              <a:off x="2205990" y="4714875"/>
              <a:ext cx="2314575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altLang="en-US" sz="1215"/>
                <a:t>body moving with constant acceleration of v = -8 m/s/s (kinematics work during this period) but you don’t know if velocity magnitude is increasing or decreasing!</a:t>
              </a:r>
            </a:p>
          </p:txBody>
        </p:sp>
        <p:graphicFrame>
          <p:nvGraphicFramePr>
            <p:cNvPr id="1433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590426"/>
                </p:ext>
              </p:extLst>
            </p:nvPr>
          </p:nvGraphicFramePr>
          <p:xfrm>
            <a:off x="3893702" y="2607112"/>
            <a:ext cx="713661" cy="19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0" name="Equation" r:id="rId22" imgW="762000" imgH="190500" progId="Equation.DSMT4">
                    <p:embed/>
                  </p:oleObj>
                </mc:Choice>
                <mc:Fallback>
                  <p:oleObj name="Equation" r:id="rId22" imgW="762000" imgH="190500" progId="Equation.DSMT4">
                    <p:embed/>
                    <p:pic>
                      <p:nvPicPr>
                        <p:cNvPr id="143372" name="Object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3702" y="2607112"/>
                          <a:ext cx="713661" cy="19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6738469"/>
                </p:ext>
              </p:extLst>
            </p:nvPr>
          </p:nvGraphicFramePr>
          <p:xfrm>
            <a:off x="4490561" y="2245995"/>
            <a:ext cx="596861" cy="154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1" name="Equation" r:id="rId24" imgW="635000" imgH="165100" progId="Equation.DSMT4">
                    <p:embed/>
                  </p:oleObj>
                </mc:Choice>
                <mc:Fallback>
                  <p:oleObj name="Equation" r:id="rId24" imgW="635000" imgH="165100" progId="Equation.DSMT4">
                    <p:embed/>
                    <p:pic>
                      <p:nvPicPr>
                        <p:cNvPr id="143373" name="Object 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61" y="2245995"/>
                          <a:ext cx="596861" cy="154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blipFill dpi="0" rotWithShape="0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7839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Sign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a vector quantity indicates 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requires that you clearly indicate your coordinate axes!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have: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but negative position?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displacement and a positive position?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velocity and positive acceleration?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velocity but positive acceleration?</a:t>
            </a:r>
          </a:p>
        </p:txBody>
      </p:sp>
    </p:spTree>
    <p:extLst>
      <p:ext uri="{BB962C8B-B14F-4D97-AF65-F5344CB8AC3E}">
        <p14:creationId xmlns:p14="http://schemas.microsoft.com/office/powerpoint/2010/main" val="3221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Island Series 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400300"/>
            <a:ext cx="4953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Island series 1: Acceleration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one student in your group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at a constant 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10 meters?</a:t>
            </a:r>
          </a:p>
          <a:p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Parameters: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only get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shot to actually try this! You need to work together to come up with a clear procedure that anyone in the group can follow.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through potential challenges or pitfalls before settling on a procedure.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talking about a non-zero acceleration here!</a:t>
            </a:r>
          </a:p>
        </p:txBody>
      </p:sp>
    </p:spTree>
    <p:extLst>
      <p:ext uri="{BB962C8B-B14F-4D97-AF65-F5344CB8AC3E}">
        <p14:creationId xmlns:p14="http://schemas.microsoft.com/office/powerpoint/2010/main" val="14237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Following up</a:t>
            </a:r>
            <a:r>
              <a:rPr lang="mr-IN" sz="4000" dirty="0">
                <a:solidFill>
                  <a:srgbClr val="FF0000"/>
                </a:solidFill>
                <a:latin typeface="Apple Chancery" panose="03020702040506060504" pitchFamily="66" charset="-79"/>
              </a:rPr>
              <a:t>…</a:t>
            </a:r>
            <a:endParaRPr lang="en-US" sz="40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we need to do or know in order to successfully complete the island challenge?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acceleration mean</a:t>
            </a:r>
            <a:r>
              <a:rPr lang="mr-IN" sz="2400" dirty="0">
                <a:latin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Conceptually?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Mathematically?</a:t>
            </a:r>
          </a:p>
        </p:txBody>
      </p:sp>
    </p:spTree>
    <p:extLst>
      <p:ext uri="{BB962C8B-B14F-4D97-AF65-F5344CB8AC3E}">
        <p14:creationId xmlns:p14="http://schemas.microsoft.com/office/powerpoint/2010/main" val="297379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Mathematical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2" y="2088092"/>
            <a:ext cx="4501896" cy="3344333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Looking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 to the right: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slope of the tangent line to a velocity vs. time graph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rate of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velocity</a:t>
            </a:r>
            <a:r>
              <a:rPr lang="mr-IN" sz="3600" dirty="0">
                <a:latin typeface="Times New Roman" panose="02020603050405020304" pitchFamily="18" charset="0"/>
              </a:rPr>
              <a:t>…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 </a:t>
            </a:r>
            <a:r>
              <a:rPr lang="en-US" sz="3600" b="1" i="1" dirty="0">
                <a:solidFill>
                  <a:srgbClr val="1B35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area under a velocity vs. time graph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displacement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object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5"/>
          <p:cNvSpPr>
            <a:spLocks noChangeArrowheads="1"/>
          </p:cNvSpPr>
          <p:nvPr/>
        </p:nvSpPr>
        <p:spPr bwMode="auto">
          <a:xfrm>
            <a:off x="7234237" y="3307820"/>
            <a:ext cx="1033463" cy="1457325"/>
          </a:xfrm>
          <a:custGeom>
            <a:avLst/>
            <a:gdLst>
              <a:gd name="T0" fmla="*/ 0 w 1377950"/>
              <a:gd name="T1" fmla="*/ 1936750 h 1943100"/>
              <a:gd name="T2" fmla="*/ 6350 w 1377950"/>
              <a:gd name="T3" fmla="*/ 374650 h 1943100"/>
              <a:gd name="T4" fmla="*/ 698500 w 1377950"/>
              <a:gd name="T5" fmla="*/ 171450 h 1943100"/>
              <a:gd name="T6" fmla="*/ 1377950 w 1377950"/>
              <a:gd name="T7" fmla="*/ 0 h 1943100"/>
              <a:gd name="T8" fmla="*/ 1377950 w 1377950"/>
              <a:gd name="T9" fmla="*/ 1943100 h 1943100"/>
              <a:gd name="T10" fmla="*/ 0 w 1377950"/>
              <a:gd name="T11" fmla="*/ 1936750 h 1943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77950"/>
              <a:gd name="T19" fmla="*/ 0 h 1943100"/>
              <a:gd name="T20" fmla="*/ 1377950 w 1377950"/>
              <a:gd name="T21" fmla="*/ 1943100 h 1943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77950" h="1943100">
                <a:moveTo>
                  <a:pt x="0" y="1936750"/>
                </a:moveTo>
                <a:cubicBezTo>
                  <a:pt x="2117" y="1416050"/>
                  <a:pt x="6350" y="374650"/>
                  <a:pt x="6350" y="374650"/>
                </a:cubicBezTo>
                <a:lnTo>
                  <a:pt x="698500" y="171450"/>
                </a:lnTo>
                <a:lnTo>
                  <a:pt x="1377950" y="0"/>
                </a:lnTo>
                <a:lnTo>
                  <a:pt x="1377950" y="1943100"/>
                </a:lnTo>
                <a:lnTo>
                  <a:pt x="0" y="1936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5" name="Line 49"/>
          <p:cNvSpPr>
            <a:spLocks noChangeShapeType="1"/>
          </p:cNvSpPr>
          <p:nvPr/>
        </p:nvSpPr>
        <p:spPr bwMode="auto">
          <a:xfrm>
            <a:off x="5232797" y="2747037"/>
            <a:ext cx="0" cy="210145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Line 50"/>
          <p:cNvSpPr>
            <a:spLocks noChangeShapeType="1"/>
          </p:cNvSpPr>
          <p:nvPr/>
        </p:nvSpPr>
        <p:spPr bwMode="auto">
          <a:xfrm>
            <a:off x="5064919" y="4767527"/>
            <a:ext cx="392668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Line 51"/>
          <p:cNvSpPr>
            <a:spLocks noChangeShapeType="1"/>
          </p:cNvSpPr>
          <p:nvPr/>
        </p:nvSpPr>
        <p:spPr bwMode="auto">
          <a:xfrm flipV="1">
            <a:off x="5900738" y="2706555"/>
            <a:ext cx="2631281" cy="1576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895850" y="2493433"/>
          <a:ext cx="666750" cy="24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533400" imgH="203200" progId="Equation.DSMT4">
                  <p:embed/>
                </p:oleObj>
              </mc:Choice>
              <mc:Fallback>
                <p:oleObj name="Equation" r:id="rId4" imgW="533400" imgH="2032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493433"/>
                        <a:ext cx="666750" cy="245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32"/>
          <p:cNvSpPr>
            <a:spLocks noChangeArrowheads="1"/>
          </p:cNvSpPr>
          <p:nvPr/>
        </p:nvSpPr>
        <p:spPr bwMode="auto">
          <a:xfrm>
            <a:off x="6038850" y="3249480"/>
            <a:ext cx="2486025" cy="1400175"/>
          </a:xfrm>
          <a:custGeom>
            <a:avLst/>
            <a:gdLst>
              <a:gd name="T0" fmla="*/ 0 w 3314700"/>
              <a:gd name="T1" fmla="*/ 1866900 h 1866900"/>
              <a:gd name="T2" fmla="*/ 927100 w 3314700"/>
              <a:gd name="T3" fmla="*/ 711200 h 1866900"/>
              <a:gd name="T4" fmla="*/ 3314700 w 3314700"/>
              <a:gd name="T5" fmla="*/ 0 h 1866900"/>
              <a:gd name="T6" fmla="*/ 3314700 w 3314700"/>
              <a:gd name="T7" fmla="*/ 0 h 1866900"/>
              <a:gd name="T8" fmla="*/ 0 60000 65536"/>
              <a:gd name="T9" fmla="*/ 0 60000 65536"/>
              <a:gd name="T10" fmla="*/ 0 60000 65536"/>
              <a:gd name="T11" fmla="*/ 0 60000 65536"/>
              <a:gd name="T12" fmla="*/ 0 w 3314700"/>
              <a:gd name="T13" fmla="*/ 0 h 1866900"/>
              <a:gd name="T14" fmla="*/ 3314700 w 3314700"/>
              <a:gd name="T15" fmla="*/ 1866900 h 186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4700" h="1866900">
                <a:moveTo>
                  <a:pt x="0" y="1866900"/>
                </a:moveTo>
                <a:cubicBezTo>
                  <a:pt x="187325" y="1444625"/>
                  <a:pt x="374650" y="1022350"/>
                  <a:pt x="927100" y="711200"/>
                </a:cubicBezTo>
                <a:cubicBezTo>
                  <a:pt x="1479550" y="400050"/>
                  <a:pt x="3314700" y="0"/>
                  <a:pt x="331470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57147"/>
              </p:ext>
            </p:extLst>
          </p:nvPr>
        </p:nvGraphicFramePr>
        <p:xfrm>
          <a:off x="7656994" y="2406065"/>
          <a:ext cx="636374" cy="45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533400" imgH="393700" progId="Equation.DSMT4">
                  <p:embed/>
                </p:oleObj>
              </mc:Choice>
              <mc:Fallback>
                <p:oleObj name="Equation" r:id="rId6" imgW="533400" imgH="3937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994" y="2406065"/>
                        <a:ext cx="636374" cy="45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8540354" y="4827058"/>
          <a:ext cx="397669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354" y="4827058"/>
                        <a:ext cx="397669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36"/>
          <p:cNvCxnSpPr>
            <a:cxnSpLocks noChangeShapeType="1"/>
          </p:cNvCxnSpPr>
          <p:nvPr/>
        </p:nvCxnSpPr>
        <p:spPr bwMode="auto">
          <a:xfrm rot="5400000">
            <a:off x="6638926" y="4179358"/>
            <a:ext cx="1200150" cy="238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" name="Straight Connector 37"/>
          <p:cNvCxnSpPr>
            <a:cxnSpLocks noChangeShapeType="1"/>
          </p:cNvCxnSpPr>
          <p:nvPr/>
        </p:nvCxnSpPr>
        <p:spPr bwMode="auto">
          <a:xfrm rot="5400000">
            <a:off x="7525346" y="4035887"/>
            <a:ext cx="1485900" cy="119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39"/>
          <p:cNvCxnSpPr>
            <a:cxnSpLocks noChangeShapeType="1"/>
          </p:cNvCxnSpPr>
          <p:nvPr/>
        </p:nvCxnSpPr>
        <p:spPr bwMode="auto">
          <a:xfrm>
            <a:off x="5238750" y="3807883"/>
            <a:ext cx="1428750" cy="119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</p:cxn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043487" y="3693583"/>
          <a:ext cx="138113" cy="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7" y="3693583"/>
                        <a:ext cx="138113" cy="17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19282"/>
              </p:ext>
            </p:extLst>
          </p:nvPr>
        </p:nvGraphicFramePr>
        <p:xfrm>
          <a:off x="5743702" y="4365977"/>
          <a:ext cx="352299" cy="23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2" imgW="279400" imgH="190500" progId="Equation.DSMT4">
                  <p:embed/>
                </p:oleObj>
              </mc:Choice>
              <mc:Fallback>
                <p:oleObj name="Equation" r:id="rId12" imgW="279400" imgH="190500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702" y="4365977"/>
                        <a:ext cx="352299" cy="231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54823"/>
              </p:ext>
            </p:extLst>
          </p:nvPr>
        </p:nvGraphicFramePr>
        <p:xfrm>
          <a:off x="7296432" y="3922183"/>
          <a:ext cx="914400" cy="40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14" imgW="774700" imgH="355600" progId="Equation.DSMT4">
                  <p:embed/>
                </p:oleObj>
              </mc:Choice>
              <mc:Fallback>
                <p:oleObj name="Equation" r:id="rId14" imgW="774700" imgH="355600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432" y="3922183"/>
                        <a:ext cx="914400" cy="404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82500"/>
              </p:ext>
            </p:extLst>
          </p:nvPr>
        </p:nvGraphicFramePr>
        <p:xfrm>
          <a:off x="2546114" y="3636786"/>
          <a:ext cx="753054" cy="6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16" imgW="457200" imgH="393700" progId="Equation.DSMT4">
                  <p:embed/>
                </p:oleObj>
              </mc:Choice>
              <mc:Fallback>
                <p:oleObj name="Equation" r:id="rId16" imgW="457200" imgH="3937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114" y="3636786"/>
                        <a:ext cx="753054" cy="6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44285"/>
              </p:ext>
            </p:extLst>
          </p:nvPr>
        </p:nvGraphicFramePr>
        <p:xfrm>
          <a:off x="2151039" y="5321112"/>
          <a:ext cx="1256230" cy="54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18" imgW="787400" imgH="355600" progId="Equation.DSMT4">
                  <p:embed/>
                </p:oleObj>
              </mc:Choice>
              <mc:Fallback>
                <p:oleObj name="Equation" r:id="rId18" imgW="787400" imgH="35560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39" y="5321112"/>
                        <a:ext cx="1256230" cy="548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9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Mathematical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99" y="1583948"/>
            <a:ext cx="8512002" cy="451640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 a graph of position vs. time for an object that has: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velocity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 velocity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velocity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graph,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slope = constant velocity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of the tangent 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point gives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velocity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28947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Graphical/mathematical relationships summed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92" y="2021416"/>
            <a:ext cx="8272843" cy="372215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for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vs. 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graph, the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tangent line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graph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for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vs.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represents: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graph is curved, what does that mean?  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for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vs.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graph?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graph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tangent line =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83523" y="3534637"/>
            <a:ext cx="205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velocity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6294" y="3626077"/>
            <a:ext cx="302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Changing slope means changing velocity </a:t>
            </a:r>
            <a:r>
              <a:rPr lang="mr-IN" sz="2000" i="1" dirty="0">
                <a:latin typeface="Times New Roman" panose="02020603050405020304" pitchFamily="18" charset="0"/>
                <a:ea typeface="Palatino Linotype" charset="0"/>
                <a:cs typeface="Palatino Linotype" charset="0"/>
              </a:rPr>
              <a:t>–</a:t>
            </a:r>
            <a:r>
              <a:rPr lang="en-US" sz="2000" i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 object is accelerating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1906" y="4780194"/>
            <a:ext cx="206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velocity change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3163" y="5081830"/>
            <a:ext cx="337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Palatino Linotype" charset="0"/>
                <a:cs typeface="Times New Roman" panose="02020603050405020304" pitchFamily="18" charset="0"/>
              </a:rPr>
              <a:t>“jerk” (not often used)</a:t>
            </a:r>
          </a:p>
        </p:txBody>
      </p:sp>
    </p:spTree>
    <p:extLst>
      <p:ext uri="{BB962C8B-B14F-4D97-AF65-F5344CB8AC3E}">
        <p14:creationId xmlns:p14="http://schemas.microsoft.com/office/powerpoint/2010/main" val="14785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176042" y="5248356"/>
            <a:ext cx="1917013" cy="6999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Kinematics derivations:</a:t>
            </a:r>
            <a:b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velocity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29" y="2120266"/>
            <a:ext cx="4685253" cy="33443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Acceleration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equal to the slope of a velocity vs. time graph.</a:t>
            </a:r>
          </a:p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acceleration is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slope becomes: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pple Chancery"/>
                <a:cs typeface="Apple Chancery"/>
              </a:rPr>
              <a:t>This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rewritten two ways: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043735" y="2063402"/>
            <a:ext cx="3971925" cy="2289606"/>
            <a:chOff x="480" y="2074"/>
            <a:chExt cx="3194" cy="1766"/>
          </a:xfrm>
        </p:grpSpPr>
        <p:sp>
          <p:nvSpPr>
            <p:cNvPr id="5" name="Line 104"/>
            <p:cNvSpPr>
              <a:spLocks noChangeShapeType="1"/>
            </p:cNvSpPr>
            <p:nvPr/>
          </p:nvSpPr>
          <p:spPr bwMode="auto">
            <a:xfrm>
              <a:off x="960" y="2112"/>
              <a:ext cx="0" cy="1728"/>
            </a:xfrm>
            <a:prstGeom prst="line">
              <a:avLst/>
            </a:prstGeom>
            <a:noFill/>
            <a:ln w="28575">
              <a:solidFill>
                <a:srgbClr val="FFB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" name="Line 105"/>
            <p:cNvSpPr>
              <a:spLocks noChangeShapeType="1"/>
            </p:cNvSpPr>
            <p:nvPr/>
          </p:nvSpPr>
          <p:spPr bwMode="auto">
            <a:xfrm>
              <a:off x="624" y="2976"/>
              <a:ext cx="2880" cy="0"/>
            </a:xfrm>
            <a:prstGeom prst="line">
              <a:avLst/>
            </a:prstGeom>
            <a:noFill/>
            <a:ln w="28575">
              <a:solidFill>
                <a:srgbClr val="FFB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Line 108"/>
            <p:cNvSpPr>
              <a:spLocks noChangeShapeType="1"/>
            </p:cNvSpPr>
            <p:nvPr/>
          </p:nvSpPr>
          <p:spPr bwMode="auto">
            <a:xfrm flipV="1">
              <a:off x="480" y="2736"/>
              <a:ext cx="1104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" name="Line 109"/>
            <p:cNvSpPr>
              <a:spLocks noChangeShapeType="1"/>
            </p:cNvSpPr>
            <p:nvPr/>
          </p:nvSpPr>
          <p:spPr bwMode="auto">
            <a:xfrm>
              <a:off x="2208" y="2304"/>
              <a:ext cx="1152" cy="9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Text Box 111"/>
            <p:cNvSpPr txBox="1">
              <a:spLocks/>
            </p:cNvSpPr>
            <p:nvPr/>
          </p:nvSpPr>
          <p:spPr bwMode="auto">
            <a:xfrm>
              <a:off x="724" y="2074"/>
              <a:ext cx="2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500"/>
                <a:t>v</a:t>
              </a:r>
            </a:p>
          </p:txBody>
        </p:sp>
        <p:sp>
          <p:nvSpPr>
            <p:cNvPr id="10" name="Text Box 112"/>
            <p:cNvSpPr txBox="1">
              <a:spLocks/>
            </p:cNvSpPr>
            <p:nvPr/>
          </p:nvSpPr>
          <p:spPr bwMode="auto">
            <a:xfrm>
              <a:off x="3465" y="2918"/>
              <a:ext cx="20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marL="37931725" indent="-37474525"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eaLnBrk="0" hangingPunct="0"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500"/>
                <a:t>t</a:t>
              </a:r>
            </a:p>
          </p:txBody>
        </p:sp>
        <p:sp>
          <p:nvSpPr>
            <p:cNvPr id="11" name="Line 114"/>
            <p:cNvSpPr>
              <a:spLocks noChangeShapeType="1"/>
            </p:cNvSpPr>
            <p:nvPr/>
          </p:nvSpPr>
          <p:spPr bwMode="auto">
            <a:xfrm>
              <a:off x="2448" y="2496"/>
              <a:ext cx="0" cy="624"/>
            </a:xfrm>
            <a:prstGeom prst="line">
              <a:avLst/>
            </a:prstGeom>
            <a:noFill/>
            <a:ln w="25400">
              <a:solidFill>
                <a:srgbClr val="E30D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Line 115"/>
            <p:cNvSpPr>
              <a:spLocks noChangeShapeType="1"/>
            </p:cNvSpPr>
            <p:nvPr/>
          </p:nvSpPr>
          <p:spPr bwMode="auto">
            <a:xfrm>
              <a:off x="2448" y="3120"/>
              <a:ext cx="752" cy="0"/>
            </a:xfrm>
            <a:prstGeom prst="line">
              <a:avLst/>
            </a:prstGeom>
            <a:noFill/>
            <a:ln w="25400">
              <a:solidFill>
                <a:srgbClr val="11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Line 116"/>
            <p:cNvSpPr>
              <a:spLocks noChangeShapeType="1"/>
            </p:cNvSpPr>
            <p:nvPr/>
          </p:nvSpPr>
          <p:spPr bwMode="auto">
            <a:xfrm>
              <a:off x="1392" y="2880"/>
              <a:ext cx="0" cy="768"/>
            </a:xfrm>
            <a:prstGeom prst="line">
              <a:avLst/>
            </a:prstGeom>
            <a:noFill/>
            <a:ln w="25400">
              <a:solidFill>
                <a:srgbClr val="E30D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Line 117"/>
            <p:cNvSpPr>
              <a:spLocks noChangeShapeType="1"/>
            </p:cNvSpPr>
            <p:nvPr/>
          </p:nvSpPr>
          <p:spPr bwMode="auto">
            <a:xfrm>
              <a:off x="528" y="3648"/>
              <a:ext cx="864" cy="0"/>
            </a:xfrm>
            <a:prstGeom prst="line">
              <a:avLst/>
            </a:prstGeom>
            <a:noFill/>
            <a:ln w="25400">
              <a:solidFill>
                <a:srgbClr val="11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2208" y="2665"/>
            <a:ext cx="22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3" imgW="215900" imgH="165100" progId="Equation.DSMT4">
                    <p:embed/>
                  </p:oleObj>
                </mc:Choice>
                <mc:Fallback>
                  <p:oleObj name="Equation" r:id="rId3" imgW="215900" imgH="165100" progId="Equation.DSMT4">
                    <p:embed/>
                    <p:pic>
                      <p:nvPicPr>
                        <p:cNvPr id="1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65"/>
                          <a:ext cx="22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1440" y="3168"/>
            <a:ext cx="22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5" imgW="215900" imgH="165100" progId="Equation.DSMT4">
                    <p:embed/>
                  </p:oleObj>
                </mc:Choice>
                <mc:Fallback>
                  <p:oleObj name="Equation" r:id="rId5" imgW="215900" imgH="165100" progId="Equation.DSMT4">
                    <p:embed/>
                    <p:pic>
                      <p:nvPicPr>
                        <p:cNvPr id="1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68"/>
                          <a:ext cx="22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701" y="3120"/>
            <a:ext cx="201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name="Equation" r:id="rId6" imgW="190500" imgH="165100" progId="Equation.DSMT4">
                    <p:embed/>
                  </p:oleObj>
                </mc:Choice>
                <mc:Fallback>
                  <p:oleObj name="Equation" r:id="rId6" imgW="190500" imgH="165100" progId="Equation.DSMT4">
                    <p:embed/>
                    <p:pic>
                      <p:nvPicPr>
                        <p:cNvPr id="1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" y="3120"/>
                          <a:ext cx="201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960" y="3648"/>
            <a:ext cx="201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name="Equation" r:id="rId8" imgW="190500" imgH="165100" progId="Equation.DSMT4">
                    <p:embed/>
                  </p:oleObj>
                </mc:Choice>
                <mc:Fallback>
                  <p:oleObj name="Equation" r:id="rId8" imgW="190500" imgH="165100" progId="Equation.DSMT4">
                    <p:embed/>
                    <p:pic>
                      <p:nvPicPr>
                        <p:cNvPr id="1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48"/>
                          <a:ext cx="201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 Box 107"/>
          <p:cNvSpPr txBox="1">
            <a:spLocks/>
          </p:cNvSpPr>
          <p:nvPr/>
        </p:nvSpPr>
        <p:spPr bwMode="auto">
          <a:xfrm>
            <a:off x="2426882" y="5407402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or</a:t>
            </a:r>
            <a:endParaRPr lang="en-US" altLang="en-US" sz="1500" dirty="0">
              <a:solidFill>
                <a:srgbClr val="C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2800"/>
              </p:ext>
            </p:extLst>
          </p:nvPr>
        </p:nvGraphicFramePr>
        <p:xfrm>
          <a:off x="902846" y="5248356"/>
          <a:ext cx="1368616" cy="80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9" imgW="711200" imgH="419100" progId="Equation.DSMT4">
                  <p:embed/>
                </p:oleObj>
              </mc:Choice>
              <mc:Fallback>
                <p:oleObj name="Equation" r:id="rId9" imgW="711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2846" y="5248356"/>
                        <a:ext cx="1368616" cy="80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08457"/>
              </p:ext>
            </p:extLst>
          </p:nvPr>
        </p:nvGraphicFramePr>
        <p:xfrm>
          <a:off x="3326926" y="5336285"/>
          <a:ext cx="1589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1" imgW="825500" imgH="241300" progId="Equation.DSMT4">
                  <p:embed/>
                </p:oleObj>
              </mc:Choice>
              <mc:Fallback>
                <p:oleObj name="Equation" r:id="rId11" imgW="8255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26926" y="5336285"/>
                        <a:ext cx="158908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32573"/>
              </p:ext>
            </p:extLst>
          </p:nvPr>
        </p:nvGraphicFramePr>
        <p:xfrm>
          <a:off x="1923430" y="3803728"/>
          <a:ext cx="1500294" cy="72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3" imgW="863600" imgH="419100" progId="Equation.DSMT4">
                  <p:embed/>
                </p:oleObj>
              </mc:Choice>
              <mc:Fallback>
                <p:oleObj name="Equation" r:id="rId13" imgW="863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3430" y="3803728"/>
                        <a:ext cx="1500294" cy="72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0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33527</TotalTime>
  <Words>1328</Words>
  <Application>Microsoft Macintosh PowerPoint</Application>
  <PresentationFormat>On-screen Show (4:3)</PresentationFormat>
  <Paragraphs>168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Apple Chancery</vt:lpstr>
      <vt:lpstr>Arial</vt:lpstr>
      <vt:lpstr>Calibri</vt:lpstr>
      <vt:lpstr>Gill Sans</vt:lpstr>
      <vt:lpstr>Lucida Grande</vt:lpstr>
      <vt:lpstr>Palatino Linotype</vt:lpstr>
      <vt:lpstr>Times New Roman</vt:lpstr>
      <vt:lpstr>Office Theme</vt:lpstr>
      <vt:lpstr>Equation</vt:lpstr>
      <vt:lpstr>How are you doing with graphs of motion?</vt:lpstr>
      <vt:lpstr>General announcements</vt:lpstr>
      <vt:lpstr>Island Series Introduction</vt:lpstr>
      <vt:lpstr>Island series 1: Acceleration walk</vt:lpstr>
      <vt:lpstr>Following up…</vt:lpstr>
      <vt:lpstr>Mathematical relationships</vt:lpstr>
      <vt:lpstr>Mathematical relationships</vt:lpstr>
      <vt:lpstr>Graphical/mathematical relationships summed up</vt:lpstr>
      <vt:lpstr>Kinematics derivations: the velocity equation</vt:lpstr>
      <vt:lpstr>Kinematics derivations: the displacement equation</vt:lpstr>
      <vt:lpstr>Kinematics derivations:         the average-velocity equations</vt:lpstr>
      <vt:lpstr>Kinematics derivations: the combination equation</vt:lpstr>
      <vt:lpstr>Kinematics derivations: the combination equation</vt:lpstr>
      <vt:lpstr>PowerPoint Presentation</vt:lpstr>
      <vt:lpstr>PowerPoint Presentation</vt:lpstr>
      <vt:lpstr>Using kinematic equations: step 1</vt:lpstr>
      <vt:lpstr>Why does it matter?</vt:lpstr>
      <vt:lpstr>Figure 2.24 on p51</vt:lpstr>
      <vt:lpstr>PowerPoint Presentation</vt:lpstr>
      <vt:lpstr>PowerPoint Presentation</vt:lpstr>
      <vt:lpstr>PowerPoint Presentation</vt:lpstr>
      <vt:lpstr>Sign conventions</vt:lpstr>
    </vt:vector>
  </TitlesOfParts>
  <Company>Polytechnic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Fletcher</dc:creator>
  <cp:lastModifiedBy>Microsoft Office User</cp:lastModifiedBy>
  <cp:revision>698</cp:revision>
  <cp:lastPrinted>2017-11-14T01:56:41Z</cp:lastPrinted>
  <dcterms:created xsi:type="dcterms:W3CDTF">2017-08-16T17:34:12Z</dcterms:created>
  <dcterms:modified xsi:type="dcterms:W3CDTF">2019-10-08T15:11:33Z</dcterms:modified>
</cp:coreProperties>
</file>